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76" r:id="rId2"/>
    <p:sldId id="275" r:id="rId3"/>
    <p:sldId id="440" r:id="rId4"/>
    <p:sldId id="379" r:id="rId5"/>
    <p:sldId id="380" r:id="rId6"/>
    <p:sldId id="441" r:id="rId7"/>
    <p:sldId id="442" r:id="rId8"/>
    <p:sldId id="443" r:id="rId9"/>
    <p:sldId id="381" r:id="rId10"/>
    <p:sldId id="364" r:id="rId11"/>
    <p:sldId id="444" r:id="rId12"/>
    <p:sldId id="445" r:id="rId13"/>
    <p:sldId id="391" r:id="rId14"/>
    <p:sldId id="382" r:id="rId15"/>
    <p:sldId id="385" r:id="rId16"/>
    <p:sldId id="410" r:id="rId17"/>
    <p:sldId id="413" r:id="rId18"/>
    <p:sldId id="446" r:id="rId19"/>
    <p:sldId id="417" r:id="rId20"/>
    <p:sldId id="418" r:id="rId21"/>
    <p:sldId id="419" r:id="rId22"/>
    <p:sldId id="447" r:id="rId23"/>
    <p:sldId id="433" r:id="rId24"/>
    <p:sldId id="435" r:id="rId25"/>
    <p:sldId id="421" r:id="rId26"/>
    <p:sldId id="422" r:id="rId27"/>
    <p:sldId id="423" r:id="rId28"/>
    <p:sldId id="425" r:id="rId29"/>
    <p:sldId id="426" r:id="rId30"/>
    <p:sldId id="448" r:id="rId31"/>
    <p:sldId id="430" r:id="rId32"/>
    <p:sldId id="348"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223"/>
    <a:srgbClr val="C40823"/>
    <a:srgbClr val="B2B2B2"/>
    <a:srgbClr val="F6FCBC"/>
    <a:srgbClr val="FFFF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5" autoAdjust="0"/>
    <p:restoredTop sz="94054" autoAdjust="0"/>
  </p:normalViewPr>
  <p:slideViewPr>
    <p:cSldViewPr>
      <p:cViewPr varScale="1">
        <p:scale>
          <a:sx n="83" d="100"/>
          <a:sy n="83" d="100"/>
        </p:scale>
        <p:origin x="576" y="67"/>
      </p:cViewPr>
      <p:guideLst>
        <p:guide orient="horz" pos="2160"/>
        <p:guide pos="3840"/>
      </p:guideLst>
    </p:cSldViewPr>
  </p:slideViewPr>
  <p:notesTextViewPr>
    <p:cViewPr>
      <p:scale>
        <a:sx n="3" d="2"/>
        <a:sy n="3" d="2"/>
      </p:scale>
      <p:origin x="0" y="0"/>
    </p:cViewPr>
  </p:notesTextViewPr>
  <p:sorterViewPr>
    <p:cViewPr>
      <p:scale>
        <a:sx n="100" d="100"/>
        <a:sy n="100" d="100"/>
      </p:scale>
      <p:origin x="0" y="-79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BA16521-B12F-44C3-B5DF-EB96527BF57C}" type="datetimeFigureOut">
              <a:rPr lang="en-US" smtClean="0"/>
              <a:pPr/>
              <a:t>5/15/2023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914B414-74C0-4EE8-AE8A-D6E85AAF50AE}" type="slidenum">
              <a:rPr lang="en-US" smtClean="0"/>
              <a:pPr/>
              <a:t>‹#›</a:t>
            </a:fld>
            <a:endParaRPr lang="en-US"/>
          </a:p>
        </p:txBody>
      </p:sp>
    </p:spTree>
    <p:extLst>
      <p:ext uri="{BB962C8B-B14F-4D97-AF65-F5344CB8AC3E}">
        <p14:creationId xmlns:p14="http://schemas.microsoft.com/office/powerpoint/2010/main" val="3393958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6C47B8C-49BC-4469-9D7E-2AC4FAC5E6B1}" type="datetimeFigureOut">
              <a:rPr lang="en-US" smtClean="0"/>
              <a:pPr/>
              <a:t>5/15/2023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E576685-5722-482A-AF2E-10F74E4B8D74}" type="slidenum">
              <a:rPr lang="en-US" smtClean="0"/>
              <a:pPr/>
              <a:t>‹#›</a:t>
            </a:fld>
            <a:endParaRPr lang="en-US"/>
          </a:p>
        </p:txBody>
      </p:sp>
    </p:spTree>
    <p:extLst>
      <p:ext uri="{BB962C8B-B14F-4D97-AF65-F5344CB8AC3E}">
        <p14:creationId xmlns:p14="http://schemas.microsoft.com/office/powerpoint/2010/main" val="2543954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How many of you have Smart phones? How many of you use Social Media?</a:t>
            </a:r>
          </a:p>
        </p:txBody>
      </p:sp>
      <p:sp>
        <p:nvSpPr>
          <p:cNvPr id="4" name="Slide Number Placeholder 3"/>
          <p:cNvSpPr>
            <a:spLocks noGrp="1"/>
          </p:cNvSpPr>
          <p:nvPr>
            <p:ph type="sldNum" sz="quarter" idx="10"/>
          </p:nvPr>
        </p:nvSpPr>
        <p:spPr/>
        <p:txBody>
          <a:bodyPr/>
          <a:lstStyle/>
          <a:p>
            <a:fld id="{DE576685-5722-482A-AF2E-10F74E4B8D74}" type="slidenum">
              <a:rPr lang="en-US" smtClean="0"/>
              <a:pPr/>
              <a:t>1</a:t>
            </a:fld>
            <a:endParaRPr lang="en-US"/>
          </a:p>
        </p:txBody>
      </p:sp>
    </p:spTree>
    <p:extLst>
      <p:ext uri="{BB962C8B-B14F-4D97-AF65-F5344CB8AC3E}">
        <p14:creationId xmlns:p14="http://schemas.microsoft.com/office/powerpoint/2010/main" val="1796996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33703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576685-5722-482A-AF2E-10F74E4B8D74}" type="slidenum">
              <a:rPr lang="en-US" smtClean="0"/>
              <a:pPr/>
              <a:t>21</a:t>
            </a:fld>
            <a:endParaRPr lang="en-US"/>
          </a:p>
        </p:txBody>
      </p:sp>
    </p:spTree>
    <p:extLst>
      <p:ext uri="{BB962C8B-B14F-4D97-AF65-F5344CB8AC3E}">
        <p14:creationId xmlns:p14="http://schemas.microsoft.com/office/powerpoint/2010/main" val="1386832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54ED95-2029-419D-B0DC-92F7BC9728E2}"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F1B71D-1630-4B59-BBDC-40A3E3D4DE2D}" type="slidenum">
              <a:rPr lang="en-US" smtClean="0"/>
              <a:pPr/>
              <a:t>‹#›</a:t>
            </a:fld>
            <a:endParaRPr lang="en-US"/>
          </a:p>
        </p:txBody>
      </p:sp>
    </p:spTree>
    <p:extLst>
      <p:ext uri="{BB962C8B-B14F-4D97-AF65-F5344CB8AC3E}">
        <p14:creationId xmlns:p14="http://schemas.microsoft.com/office/powerpoint/2010/main" val="1007462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54ED95-2029-419D-B0DC-92F7BC9728E2}" type="datetimeFigureOut">
              <a:rPr lang="en-US" smtClean="0"/>
              <a:pPr/>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F1B71D-1630-4B59-BBDC-40A3E3D4DE2D}" type="slidenum">
              <a:rPr lang="en-US" smtClean="0"/>
              <a:pPr/>
              <a:t>‹#›</a:t>
            </a:fld>
            <a:endParaRPr lang="en-US"/>
          </a:p>
        </p:txBody>
      </p:sp>
    </p:spTree>
    <p:extLst>
      <p:ext uri="{BB962C8B-B14F-4D97-AF65-F5344CB8AC3E}">
        <p14:creationId xmlns:p14="http://schemas.microsoft.com/office/powerpoint/2010/main" val="1699381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54ED95-2029-419D-B0DC-92F7BC9728E2}"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F1B71D-1630-4B59-BBDC-40A3E3D4DE2D}" type="slidenum">
              <a:rPr lang="en-US" smtClean="0"/>
              <a:pPr/>
              <a:t>‹#›</a:t>
            </a:fld>
            <a:endParaRPr lang="en-US"/>
          </a:p>
        </p:txBody>
      </p:sp>
    </p:spTree>
    <p:extLst>
      <p:ext uri="{BB962C8B-B14F-4D97-AF65-F5344CB8AC3E}">
        <p14:creationId xmlns:p14="http://schemas.microsoft.com/office/powerpoint/2010/main" val="2248527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54ED95-2029-419D-B0DC-92F7BC9728E2}"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F1B71D-1630-4B59-BBDC-40A3E3D4DE2D}" type="slidenum">
              <a:rPr lang="en-US" smtClean="0"/>
              <a:pPr/>
              <a:t>‹#›</a:t>
            </a:fld>
            <a:endParaRPr lang="en-US"/>
          </a:p>
        </p:txBody>
      </p:sp>
    </p:spTree>
    <p:extLst>
      <p:ext uri="{BB962C8B-B14F-4D97-AF65-F5344CB8AC3E}">
        <p14:creationId xmlns:p14="http://schemas.microsoft.com/office/powerpoint/2010/main" val="427205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69000">
              <a:schemeClr val="bg1">
                <a:lumMod val="65000"/>
                <a:alpha val="0"/>
              </a:schemeClr>
            </a:gs>
            <a:gs pos="11000">
              <a:schemeClr val="bg1">
                <a:lumMod val="6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81223"/>
                </a:solidFill>
                <a:latin typeface="Adobe Gothic Std B" pitchFamily="34" charset="-128"/>
                <a:ea typeface="Adobe Gothic Std B" pitchFamily="34" charset="-128"/>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54ED95-2029-419D-B0DC-92F7BC9728E2}" type="datetimeFigureOut">
              <a:rPr lang="en-US" smtClean="0"/>
              <a:pPr/>
              <a:t>5/15/2023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F1B71D-1630-4B59-BBDC-40A3E3D4DE2D}" type="slidenum">
              <a:rPr lang="en-US" smtClean="0"/>
              <a:pPr/>
              <a:t>‹#›</a:t>
            </a:fld>
            <a:endParaRPr lang="en-US"/>
          </a:p>
        </p:txBody>
      </p:sp>
    </p:spTree>
    <p:extLst>
      <p:ext uri="{BB962C8B-B14F-4D97-AF65-F5344CB8AC3E}">
        <p14:creationId xmlns:p14="http://schemas.microsoft.com/office/powerpoint/2010/main" val="147988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81223"/>
                </a:solidFill>
                <a:latin typeface="Adobe Gothic Std B" pitchFamily="34" charset="-128"/>
                <a:ea typeface="Adobe Gothic Std B" pitchFamily="34" charset="-128"/>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54ED95-2029-419D-B0DC-92F7BC9728E2}"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F1B71D-1630-4B59-BBDC-40A3E3D4DE2D}" type="slidenum">
              <a:rPr lang="en-US" smtClean="0"/>
              <a:pPr/>
              <a:t>‹#›</a:t>
            </a:fld>
            <a:endParaRPr lang="en-US"/>
          </a:p>
        </p:txBody>
      </p:sp>
    </p:spTree>
    <p:extLst>
      <p:ext uri="{BB962C8B-B14F-4D97-AF65-F5344CB8AC3E}">
        <p14:creationId xmlns:p14="http://schemas.microsoft.com/office/powerpoint/2010/main" val="3910123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54ED95-2029-419D-B0DC-92F7BC9728E2}"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F1B71D-1630-4B59-BBDC-40A3E3D4DE2D}" type="slidenum">
              <a:rPr lang="en-US" smtClean="0"/>
              <a:pPr/>
              <a:t>‹#›</a:t>
            </a:fld>
            <a:endParaRPr lang="en-US"/>
          </a:p>
        </p:txBody>
      </p:sp>
    </p:spTree>
    <p:extLst>
      <p:ext uri="{BB962C8B-B14F-4D97-AF65-F5344CB8AC3E}">
        <p14:creationId xmlns:p14="http://schemas.microsoft.com/office/powerpoint/2010/main" val="3324858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54ED95-2029-419D-B0DC-92F7BC9728E2}" type="datetimeFigureOut">
              <a:rPr lang="en-US" smtClean="0"/>
              <a:pPr/>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F1B71D-1630-4B59-BBDC-40A3E3D4DE2D}" type="slidenum">
              <a:rPr lang="en-US" smtClean="0"/>
              <a:pPr/>
              <a:t>‹#›</a:t>
            </a:fld>
            <a:endParaRPr lang="en-US"/>
          </a:p>
        </p:txBody>
      </p:sp>
    </p:spTree>
    <p:extLst>
      <p:ext uri="{BB962C8B-B14F-4D97-AF65-F5344CB8AC3E}">
        <p14:creationId xmlns:p14="http://schemas.microsoft.com/office/powerpoint/2010/main" val="1249127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54ED95-2029-419D-B0DC-92F7BC9728E2}" type="datetimeFigureOut">
              <a:rPr lang="en-US" smtClean="0"/>
              <a:pPr/>
              <a:t>5/15/2023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F1B71D-1630-4B59-BBDC-40A3E3D4DE2D}" type="slidenum">
              <a:rPr lang="en-US" smtClean="0"/>
              <a:pPr/>
              <a:t>‹#›</a:t>
            </a:fld>
            <a:endParaRPr lang="en-US"/>
          </a:p>
        </p:txBody>
      </p:sp>
    </p:spTree>
    <p:extLst>
      <p:ext uri="{BB962C8B-B14F-4D97-AF65-F5344CB8AC3E}">
        <p14:creationId xmlns:p14="http://schemas.microsoft.com/office/powerpoint/2010/main" val="1466020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54ED95-2029-419D-B0DC-92F7BC9728E2}" type="datetimeFigureOut">
              <a:rPr lang="en-US" smtClean="0"/>
              <a:pPr/>
              <a:t>5/15/2023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F1B71D-1630-4B59-BBDC-40A3E3D4DE2D}" type="slidenum">
              <a:rPr lang="en-US" smtClean="0"/>
              <a:pPr/>
              <a:t>‹#›</a:t>
            </a:fld>
            <a:endParaRPr lang="en-US"/>
          </a:p>
        </p:txBody>
      </p:sp>
    </p:spTree>
    <p:extLst>
      <p:ext uri="{BB962C8B-B14F-4D97-AF65-F5344CB8AC3E}">
        <p14:creationId xmlns:p14="http://schemas.microsoft.com/office/powerpoint/2010/main" val="3828836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54ED95-2029-419D-B0DC-92F7BC9728E2}" type="datetimeFigureOut">
              <a:rPr lang="en-US" smtClean="0"/>
              <a:pPr/>
              <a:t>5/15/2023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F1B71D-1630-4B59-BBDC-40A3E3D4DE2D}" type="slidenum">
              <a:rPr lang="en-US" smtClean="0"/>
              <a:pPr/>
              <a:t>‹#›</a:t>
            </a:fld>
            <a:endParaRPr lang="en-US"/>
          </a:p>
        </p:txBody>
      </p:sp>
    </p:spTree>
    <p:extLst>
      <p:ext uri="{BB962C8B-B14F-4D97-AF65-F5344CB8AC3E}">
        <p14:creationId xmlns:p14="http://schemas.microsoft.com/office/powerpoint/2010/main" val="2496315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54ED95-2029-419D-B0DC-92F7BC9728E2}" type="datetimeFigureOut">
              <a:rPr lang="en-US" smtClean="0"/>
              <a:pPr/>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F1B71D-1630-4B59-BBDC-40A3E3D4DE2D}" type="slidenum">
              <a:rPr lang="en-US" smtClean="0"/>
              <a:pPr/>
              <a:t>‹#›</a:t>
            </a:fld>
            <a:endParaRPr lang="en-US"/>
          </a:p>
        </p:txBody>
      </p:sp>
    </p:spTree>
    <p:extLst>
      <p:ext uri="{BB962C8B-B14F-4D97-AF65-F5344CB8AC3E}">
        <p14:creationId xmlns:p14="http://schemas.microsoft.com/office/powerpoint/2010/main" val="89638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4ED95-2029-419D-B0DC-92F7BC9728E2}" type="datetimeFigureOut">
              <a:rPr lang="en-US" smtClean="0"/>
              <a:pPr/>
              <a:t>5/15/2023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1B71D-1630-4B59-BBDC-40A3E3D4DE2D}" type="slidenum">
              <a:rPr lang="en-US" smtClean="0"/>
              <a:pPr/>
              <a:t>‹#›</a:t>
            </a:fld>
            <a:endParaRPr lang="en-US"/>
          </a:p>
        </p:txBody>
      </p:sp>
    </p:spTree>
    <p:extLst>
      <p:ext uri="{BB962C8B-B14F-4D97-AF65-F5344CB8AC3E}">
        <p14:creationId xmlns:p14="http://schemas.microsoft.com/office/powerpoint/2010/main" val="1091455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usnews.com/education/best-colleges/articles/social-media-dos-and-donts-for-college-students" TargetMode="External"/><Relationship Id="rId2" Type="http://schemas.openxmlformats.org/officeDocument/2006/relationships/hyperlink" Target="https://www.worldclassteachers.co.uk/discussing-cyberbullying/" TargetMode="External"/><Relationship Id="rId1" Type="http://schemas.openxmlformats.org/officeDocument/2006/relationships/slideLayout" Target="../slideLayouts/slideLayout3.xml"/><Relationship Id="rId4" Type="http://schemas.openxmlformats.org/officeDocument/2006/relationships/hyperlink" Target="https://www.worldclassteachers.co.uk/social-media-in-schools-the-dos-donts/"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usnews.com/education/best-colleges/articles/social-media-dos-and-donts-for-college-students"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www.ohea.org/resources/professional-resources/social-media-guidelines-for-educators/"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hyperlink" Target="https://www.security.org/news/teen-hiding-apps/" TargetMode="Externa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www.downapp.com/how"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ww.screenretriever.com/Popular-Moble-Apps-for-Teens" TargetMode="External"/><Relationship Id="rId7" Type="http://schemas.openxmlformats.org/officeDocument/2006/relationships/hyperlink" Target="https://www.pewresearch.org/internet/2022/08/10/teens-social-media-and-technology-2022/" TargetMode="External"/><Relationship Id="rId2" Type="http://schemas.openxmlformats.org/officeDocument/2006/relationships/hyperlink" Target="https://youtu.be/cDJWPU6G9j0" TargetMode="External"/><Relationship Id="rId1" Type="http://schemas.openxmlformats.org/officeDocument/2006/relationships/slideLayout" Target="../slideLayouts/slideLayout3.xml"/><Relationship Id="rId6" Type="http://schemas.openxmlformats.org/officeDocument/2006/relationships/hyperlink" Target="http://statista.com/" TargetMode="External"/><Relationship Id="rId5" Type="http://schemas.openxmlformats.org/officeDocument/2006/relationships/hyperlink" Target="http://cyberbullying.org/smart-social-networking/" TargetMode="External"/><Relationship Id="rId4" Type="http://schemas.openxmlformats.org/officeDocument/2006/relationships/hyperlink" Target="http://cyberbullying.org/the-importance-of-your-digital-reputation/"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6867" name="Title 1"/>
          <p:cNvSpPr>
            <a:spLocks noGrp="1"/>
          </p:cNvSpPr>
          <p:nvPr>
            <p:ph type="title"/>
          </p:nvPr>
        </p:nvSpPr>
        <p:spPr>
          <a:xfrm>
            <a:off x="1981200" y="228600"/>
            <a:ext cx="8229600" cy="1143000"/>
          </a:xfrm>
        </p:spPr>
        <p:txBody>
          <a:bodyPr/>
          <a:lstStyle/>
          <a:p>
            <a:r>
              <a:rPr lang="en-US" altLang="en-US" dirty="0">
                <a:latin typeface="Arial" panose="020B0604020202020204" pitchFamily="34" charset="0"/>
                <a:cs typeface="Arial" panose="020B0604020202020204" pitchFamily="34" charset="0"/>
              </a:rPr>
              <a:t>Social ME in Social Media</a:t>
            </a:r>
          </a:p>
        </p:txBody>
      </p:sp>
      <p:sp>
        <p:nvSpPr>
          <p:cNvPr id="33796" name="Content Placeholder 2"/>
          <p:cNvSpPr>
            <a:spLocks noGrp="1"/>
          </p:cNvSpPr>
          <p:nvPr>
            <p:ph idx="1"/>
          </p:nvPr>
        </p:nvSpPr>
        <p:spPr>
          <a:xfrm>
            <a:off x="914400" y="1371601"/>
            <a:ext cx="10515600" cy="3886199"/>
          </a:xfrm>
        </p:spPr>
        <p:txBody>
          <a:bodyPr>
            <a:normAutofit/>
          </a:bodyPr>
          <a:lstStyle/>
          <a:p>
            <a:pPr marL="514350" indent="-457200">
              <a:defRPr/>
            </a:pPr>
            <a:r>
              <a:rPr lang="en-US" b="1" i="1" dirty="0">
                <a:solidFill>
                  <a:srgbClr val="C81223"/>
                </a:solidFill>
                <a:latin typeface="Arial" charset="0"/>
                <a:cs typeface="Arial" charset="0"/>
              </a:rPr>
              <a:t>M</a:t>
            </a:r>
            <a:r>
              <a:rPr lang="en-US" b="1" i="1" dirty="0">
                <a:latin typeface="Arial" charset="0"/>
                <a:cs typeface="Arial" charset="0"/>
              </a:rPr>
              <a:t>indful… of how we use social media and how that relates </a:t>
            </a:r>
          </a:p>
          <a:p>
            <a:pPr marL="914400" lvl="1" indent="-457200">
              <a:defRPr/>
            </a:pPr>
            <a:r>
              <a:rPr lang="en-US" b="1" i="1" dirty="0">
                <a:latin typeface="Arial" charset="0"/>
                <a:cs typeface="Arial" charset="0"/>
              </a:rPr>
              <a:t>to school </a:t>
            </a:r>
          </a:p>
          <a:p>
            <a:pPr marL="914400" lvl="1" indent="-457200">
              <a:defRPr/>
            </a:pPr>
            <a:r>
              <a:rPr lang="en-US" b="1" i="1" dirty="0">
                <a:latin typeface="Arial" charset="0"/>
                <a:cs typeface="Arial" charset="0"/>
              </a:rPr>
              <a:t>and our lives</a:t>
            </a:r>
          </a:p>
          <a:p>
            <a:pPr marL="514350" indent="-457200">
              <a:defRPr/>
            </a:pPr>
            <a:r>
              <a:rPr lang="en-US" b="1" i="1" dirty="0">
                <a:solidFill>
                  <a:srgbClr val="C00000"/>
                </a:solidFill>
                <a:latin typeface="Arial" charset="0"/>
                <a:cs typeface="Arial" charset="0"/>
              </a:rPr>
              <a:t>E</a:t>
            </a:r>
            <a:r>
              <a:rPr lang="en-US" b="1" i="1" dirty="0">
                <a:latin typeface="Arial" charset="0"/>
                <a:cs typeface="Arial" charset="0"/>
              </a:rPr>
              <a:t>ducate… our students and our own children </a:t>
            </a:r>
          </a:p>
          <a:p>
            <a:pPr marL="914400" lvl="1" indent="-457200">
              <a:defRPr/>
            </a:pPr>
            <a:r>
              <a:rPr lang="en-US" b="1" i="1" dirty="0">
                <a:latin typeface="Arial" charset="0"/>
                <a:cs typeface="Arial" charset="0"/>
              </a:rPr>
              <a:t>daily life </a:t>
            </a:r>
          </a:p>
          <a:p>
            <a:pPr marL="914400" lvl="1" indent="-457200">
              <a:defRPr/>
            </a:pPr>
            <a:r>
              <a:rPr lang="en-US" b="1" i="1" dirty="0">
                <a:latin typeface="Arial" charset="0"/>
                <a:cs typeface="Arial" charset="0"/>
              </a:rPr>
              <a:t>and the future</a:t>
            </a:r>
          </a:p>
        </p:txBody>
      </p:sp>
    </p:spTree>
    <p:extLst>
      <p:ext uri="{BB962C8B-B14F-4D97-AF65-F5344CB8AC3E}">
        <p14:creationId xmlns:p14="http://schemas.microsoft.com/office/powerpoint/2010/main" val="166884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7108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3500">
        <p15:prstTrans prst="drape"/>
      </p:transition>
    </mc:Choice>
    <mc:Fallback xmlns="">
      <p:transition spd="slow" advTm="35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967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417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60AC8-56C3-4D1F-9F95-B928F945FDF5}"/>
              </a:ext>
            </a:extLst>
          </p:cNvPr>
          <p:cNvSpPr>
            <a:spLocks noGrp="1"/>
          </p:cNvSpPr>
          <p:nvPr>
            <p:ph type="title"/>
          </p:nvPr>
        </p:nvSpPr>
        <p:spPr>
          <a:xfrm>
            <a:off x="1981200" y="274638"/>
            <a:ext cx="8229600" cy="487362"/>
          </a:xfrm>
        </p:spPr>
        <p:txBody>
          <a:bodyPr>
            <a:normAutofit fontScale="90000"/>
          </a:bodyPr>
          <a:lstStyle/>
          <a:p>
            <a:r>
              <a:rPr lang="en-US" b="1" dirty="0"/>
              <a:t>Daily</a:t>
            </a:r>
          </a:p>
        </p:txBody>
      </p:sp>
      <p:sp>
        <p:nvSpPr>
          <p:cNvPr id="5" name="Content Placeholder 4"/>
          <p:cNvSpPr>
            <a:spLocks noGrp="1"/>
          </p:cNvSpPr>
          <p:nvPr>
            <p:ph idx="4294967295"/>
          </p:nvPr>
        </p:nvSpPr>
        <p:spPr>
          <a:xfrm>
            <a:off x="2438400" y="1524001"/>
            <a:ext cx="8229600" cy="4906963"/>
          </a:xfrm>
        </p:spPr>
        <p:txBody>
          <a:bodyPr>
            <a:normAutofit/>
          </a:bodyPr>
          <a:lstStyle/>
          <a:p>
            <a:pPr marL="0" indent="0" fontAlgn="base">
              <a:buNone/>
            </a:pPr>
            <a:r>
              <a:rPr lang="en-US" sz="5400" dirty="0"/>
              <a:t> </a:t>
            </a:r>
            <a:endParaRPr lang="en-US" dirty="0"/>
          </a:p>
        </p:txBody>
      </p:sp>
      <p:sp>
        <p:nvSpPr>
          <p:cNvPr id="7" name="AutoShape 2" descr="Image result for multiple photo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34971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3500">
        <p15:prstTrans prst="drape"/>
      </p:transition>
    </mc:Choice>
    <mc:Fallback xmlns="">
      <p:transition spd="slow" advTm="35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947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3500">
        <p15:prstTrans prst="drape"/>
      </p:transition>
    </mc:Choice>
    <mc:Fallback xmlns="">
      <p:transition spd="slow" advTm="35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4000" r="-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874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3500">
        <p15:prstTrans prst="drape"/>
      </p:transition>
    </mc:Choice>
    <mc:Fallback xmlns="">
      <p:transition spd="slow" advTm="35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a:xfrm>
            <a:off x="0" y="0"/>
            <a:ext cx="12192000" cy="6781800"/>
          </a:xfrm>
          <a:prstGeom prst="rect">
            <a:avLst/>
          </a:prstGeom>
          <a:blipFill dpi="0" rotWithShape="1">
            <a:blip r:embed="rId2"/>
            <a:srcRect/>
            <a:stretch>
              <a:fillRect/>
            </a:stretch>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5116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3500">
        <p15:prstTrans prst="drape"/>
      </p:transition>
    </mc:Choice>
    <mc:Fallback xmlns="">
      <p:transition spd="slow" advTm="35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98441"/>
            <a:ext cx="8229600" cy="1143000"/>
          </a:xfrm>
        </p:spPr>
        <p:txBody>
          <a:bodyPr>
            <a:normAutofit/>
          </a:bodyPr>
          <a:lstStyle/>
          <a:p>
            <a:r>
              <a:rPr lang="en-US" dirty="0">
                <a:latin typeface="Arial" panose="020B0604020202020204" pitchFamily="34" charset="0"/>
                <a:cs typeface="Arial" panose="020B0604020202020204" pitchFamily="34" charset="0"/>
              </a:rPr>
              <a:t>Do’s of Social Media</a:t>
            </a:r>
          </a:p>
        </p:txBody>
      </p:sp>
      <p:sp>
        <p:nvSpPr>
          <p:cNvPr id="3" name="Content Placeholder 2"/>
          <p:cNvSpPr>
            <a:spLocks noGrp="1"/>
          </p:cNvSpPr>
          <p:nvPr>
            <p:ph idx="1"/>
          </p:nvPr>
        </p:nvSpPr>
        <p:spPr>
          <a:xfrm>
            <a:off x="457200" y="1524000"/>
            <a:ext cx="10972800" cy="3276599"/>
          </a:xfrm>
        </p:spPr>
        <p:txBody>
          <a:bodyPr>
            <a:normAutofit/>
          </a:bodyPr>
          <a:lstStyle/>
          <a:p>
            <a:pPr marL="971550" lvl="1" indent="-514350">
              <a:buFont typeface="+mj-lt"/>
              <a:buAutoNum type="arabicPeriod"/>
            </a:pPr>
            <a:r>
              <a:rPr lang="en-US" b="1" dirty="0"/>
              <a:t>Do Make Sure Your Feed Best Reflects You</a:t>
            </a:r>
          </a:p>
          <a:p>
            <a:pPr marL="971550" lvl="1" indent="-514350">
              <a:buFont typeface="+mj-lt"/>
              <a:buAutoNum type="arabicPeriod"/>
            </a:pPr>
            <a:r>
              <a:rPr lang="en-US" b="1" dirty="0"/>
              <a:t>Do Be Intentional About Who You Follow</a:t>
            </a:r>
          </a:p>
          <a:p>
            <a:pPr marL="971550" lvl="1" indent="-514350">
              <a:buFont typeface="+mj-lt"/>
              <a:buAutoNum type="arabicPeriod"/>
            </a:pPr>
            <a:r>
              <a:rPr lang="en-US" b="1" dirty="0"/>
              <a:t>Do Read Every Message Before Clicking “Send”</a:t>
            </a:r>
          </a:p>
          <a:p>
            <a:pPr marL="971550" lvl="1" indent="-514350">
              <a:buFont typeface="+mj-lt"/>
              <a:buAutoNum type="arabicPeriod"/>
            </a:pPr>
            <a:r>
              <a:rPr lang="en-US" b="1" dirty="0"/>
              <a:t>Do use safety protocols to protect from</a:t>
            </a:r>
            <a:r>
              <a:rPr lang="en-US" dirty="0"/>
              <a:t> </a:t>
            </a:r>
            <a:r>
              <a:rPr lang="en-US" b="1" dirty="0">
                <a:hlinkClick r:id="rId2" tooltip="Stopping and Discussing Cyberbullying"/>
              </a:rPr>
              <a:t>cyberbullying</a:t>
            </a:r>
            <a:r>
              <a:rPr lang="en-US" b="1" dirty="0"/>
              <a:t> and online predators</a:t>
            </a:r>
            <a:r>
              <a:rPr lang="en-US" dirty="0"/>
              <a:t>.</a:t>
            </a:r>
            <a:endParaRPr lang="en-US" b="1" dirty="0"/>
          </a:p>
          <a:p>
            <a:pPr marL="971550" lvl="1" indent="-514350">
              <a:buFont typeface="+mj-lt"/>
              <a:buAutoNum type="arabicPeriod"/>
            </a:pPr>
            <a:r>
              <a:rPr lang="en-US" b="1" dirty="0"/>
              <a:t>Do learn how to use privacy settings on social media websites</a:t>
            </a:r>
            <a:endParaRPr lang="en-US" dirty="0"/>
          </a:p>
        </p:txBody>
      </p:sp>
      <p:sp>
        <p:nvSpPr>
          <p:cNvPr id="4" name="TextBox 3">
            <a:extLst>
              <a:ext uri="{FF2B5EF4-FFF2-40B4-BE49-F238E27FC236}">
                <a16:creationId xmlns:a16="http://schemas.microsoft.com/office/drawing/2014/main" id="{A439A022-2E50-403F-AF16-EF2EFF29076E}"/>
              </a:ext>
            </a:extLst>
          </p:cNvPr>
          <p:cNvSpPr txBox="1"/>
          <p:nvPr/>
        </p:nvSpPr>
        <p:spPr>
          <a:xfrm>
            <a:off x="9677400" y="4715549"/>
            <a:ext cx="2209800" cy="577081"/>
          </a:xfrm>
          <a:prstGeom prst="rect">
            <a:avLst/>
          </a:prstGeom>
          <a:noFill/>
        </p:spPr>
        <p:txBody>
          <a:bodyPr wrap="square" rtlCol="0">
            <a:spAutoFit/>
          </a:bodyPr>
          <a:lstStyle/>
          <a:p>
            <a:r>
              <a:rPr lang="en-US" sz="1050" dirty="0">
                <a:hlinkClick r:id="rId3"/>
              </a:rPr>
              <a:t>https://www.usnews.com/education/best-colleges/articles/social-media-dos-and-donts-for-college-students</a:t>
            </a:r>
            <a:endParaRPr lang="en-US" sz="1050" dirty="0"/>
          </a:p>
        </p:txBody>
      </p:sp>
      <p:sp>
        <p:nvSpPr>
          <p:cNvPr id="5" name="TextBox 4">
            <a:extLst>
              <a:ext uri="{FF2B5EF4-FFF2-40B4-BE49-F238E27FC236}">
                <a16:creationId xmlns:a16="http://schemas.microsoft.com/office/drawing/2014/main" id="{9A7C6596-2068-4932-ADA7-C72DF15FB56A}"/>
              </a:ext>
            </a:extLst>
          </p:cNvPr>
          <p:cNvSpPr txBox="1"/>
          <p:nvPr/>
        </p:nvSpPr>
        <p:spPr>
          <a:xfrm>
            <a:off x="7772400" y="4733836"/>
            <a:ext cx="1905000" cy="600164"/>
          </a:xfrm>
          <a:prstGeom prst="rect">
            <a:avLst/>
          </a:prstGeom>
          <a:noFill/>
        </p:spPr>
        <p:txBody>
          <a:bodyPr wrap="square" rtlCol="0">
            <a:spAutoFit/>
          </a:bodyPr>
          <a:lstStyle/>
          <a:p>
            <a:r>
              <a:rPr lang="en-US" sz="1100" dirty="0">
                <a:hlinkClick r:id="rId4"/>
              </a:rPr>
              <a:t>https://www.worldclassteachers.co.uk/social-media-in-schools-the-dos-donts/</a:t>
            </a:r>
            <a:endParaRPr lang="en-US" sz="1100" dirty="0"/>
          </a:p>
        </p:txBody>
      </p:sp>
    </p:spTree>
    <p:extLst>
      <p:ext uri="{BB962C8B-B14F-4D97-AF65-F5344CB8AC3E}">
        <p14:creationId xmlns:p14="http://schemas.microsoft.com/office/powerpoint/2010/main" val="3091812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9C305-E1C8-4175-AC1B-259AE2CFC3AD}"/>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Don’ts of Social Media</a:t>
            </a:r>
          </a:p>
        </p:txBody>
      </p:sp>
      <p:sp>
        <p:nvSpPr>
          <p:cNvPr id="3" name="Content Placeholder 2">
            <a:extLst>
              <a:ext uri="{FF2B5EF4-FFF2-40B4-BE49-F238E27FC236}">
                <a16:creationId xmlns:a16="http://schemas.microsoft.com/office/drawing/2014/main" id="{1DD8184C-93F8-4584-BAB8-D247254ED743}"/>
              </a:ext>
            </a:extLst>
          </p:cNvPr>
          <p:cNvSpPr>
            <a:spLocks noGrp="1"/>
          </p:cNvSpPr>
          <p:nvPr>
            <p:ph idx="1"/>
          </p:nvPr>
        </p:nvSpPr>
        <p:spPr>
          <a:xfrm>
            <a:off x="762000" y="1600201"/>
            <a:ext cx="10820400" cy="2895599"/>
          </a:xfrm>
        </p:spPr>
        <p:txBody>
          <a:bodyPr>
            <a:normAutofit lnSpcReduction="10000"/>
          </a:bodyPr>
          <a:lstStyle/>
          <a:p>
            <a:pPr marL="514350" indent="-514350">
              <a:buFont typeface="+mj-lt"/>
              <a:buAutoNum type="arabicPeriod"/>
            </a:pPr>
            <a:r>
              <a:rPr lang="en-US" b="1" dirty="0"/>
              <a:t>Don't Post Content With Drugs or Alcohol</a:t>
            </a:r>
          </a:p>
          <a:p>
            <a:pPr marL="514350" indent="-514350">
              <a:buFont typeface="+mj-lt"/>
              <a:buAutoNum type="arabicPeriod"/>
            </a:pPr>
            <a:r>
              <a:rPr lang="en-US" b="1" dirty="0"/>
              <a:t>Don't Forget That Social Media Is Public</a:t>
            </a:r>
          </a:p>
          <a:p>
            <a:pPr marL="514350" indent="-514350">
              <a:buFont typeface="+mj-lt"/>
              <a:buAutoNum type="arabicPeriod"/>
            </a:pPr>
            <a:r>
              <a:rPr lang="en-US" b="1" dirty="0"/>
              <a:t>Don't Spend Too Much Time on Social Media</a:t>
            </a:r>
          </a:p>
          <a:p>
            <a:pPr marL="514350" indent="-514350">
              <a:buFont typeface="+mj-lt"/>
              <a:buAutoNum type="arabicPeriod"/>
            </a:pPr>
            <a:r>
              <a:rPr lang="en-US" b="1" dirty="0"/>
              <a:t>Don’t Post when you are angry or very emotional </a:t>
            </a:r>
          </a:p>
          <a:p>
            <a:pPr marL="514350" indent="-514350">
              <a:buFont typeface="+mj-lt"/>
              <a:buAutoNum type="arabicPeriod"/>
            </a:pPr>
            <a:r>
              <a:rPr lang="en-US" b="1" dirty="0"/>
              <a:t>Don’t focus on the “Likes”</a:t>
            </a:r>
          </a:p>
        </p:txBody>
      </p:sp>
      <p:sp>
        <p:nvSpPr>
          <p:cNvPr id="4" name="Rectangle 3">
            <a:extLst>
              <a:ext uri="{FF2B5EF4-FFF2-40B4-BE49-F238E27FC236}">
                <a16:creationId xmlns:a16="http://schemas.microsoft.com/office/drawing/2014/main" id="{0EB88CDF-F196-48DF-BB21-2206B3C5F280}"/>
              </a:ext>
            </a:extLst>
          </p:cNvPr>
          <p:cNvSpPr/>
          <p:nvPr/>
        </p:nvSpPr>
        <p:spPr>
          <a:xfrm>
            <a:off x="8763000" y="4657635"/>
            <a:ext cx="3200400" cy="600164"/>
          </a:xfrm>
          <a:prstGeom prst="rect">
            <a:avLst/>
          </a:prstGeom>
        </p:spPr>
        <p:txBody>
          <a:bodyPr wrap="square">
            <a:spAutoFit/>
          </a:bodyPr>
          <a:lstStyle/>
          <a:p>
            <a:r>
              <a:rPr lang="en-US" sz="1100" dirty="0">
                <a:hlinkClick r:id="rId2"/>
              </a:rPr>
              <a:t>https://www.usnews.com/education/best-colleges/articles/social-media-dos-and-donts-for-college-students</a:t>
            </a:r>
            <a:endParaRPr lang="en-US" sz="1100" dirty="0"/>
          </a:p>
        </p:txBody>
      </p:sp>
    </p:spTree>
    <p:extLst>
      <p:ext uri="{BB962C8B-B14F-4D97-AF65-F5344CB8AC3E}">
        <p14:creationId xmlns:p14="http://schemas.microsoft.com/office/powerpoint/2010/main" val="1555291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12192000" cy="1143000"/>
          </a:xfrm>
        </p:spPr>
        <p:txBody>
          <a:bodyPr>
            <a:noAutofit/>
          </a:bodyPr>
          <a:lstStyle/>
          <a:p>
            <a:r>
              <a:rPr lang="en-US" dirty="0">
                <a:latin typeface="Arial" panose="020B0604020202020204" pitchFamily="34" charset="0"/>
                <a:cs typeface="Arial" panose="020B0604020202020204" pitchFamily="34" charset="0"/>
              </a:rPr>
              <a:t>Social Media Guidelines for Educators</a:t>
            </a:r>
          </a:p>
        </p:txBody>
      </p:sp>
      <p:sp>
        <p:nvSpPr>
          <p:cNvPr id="3" name="Content Placeholder 2"/>
          <p:cNvSpPr>
            <a:spLocks noGrp="1"/>
          </p:cNvSpPr>
          <p:nvPr>
            <p:ph idx="1"/>
          </p:nvPr>
        </p:nvSpPr>
        <p:spPr>
          <a:xfrm>
            <a:off x="457200" y="1371601"/>
            <a:ext cx="11277600" cy="4038600"/>
          </a:xfrm>
        </p:spPr>
        <p:txBody>
          <a:bodyPr>
            <a:normAutofit/>
          </a:bodyPr>
          <a:lstStyle/>
          <a:p>
            <a:r>
              <a:rPr lang="en-US" sz="2800" b="1" dirty="0"/>
              <a:t>Know the privacy settings of every channel you use.</a:t>
            </a:r>
          </a:p>
          <a:p>
            <a:r>
              <a:rPr lang="en-US" sz="2800" b="1" dirty="0"/>
              <a:t>Understand that there’s no such thing as a truly “private” post.</a:t>
            </a:r>
          </a:p>
          <a:p>
            <a:r>
              <a:rPr lang="en-US" sz="2800" b="1" dirty="0"/>
              <a:t>Find out if your school or district has an Acceptable Use Policy for the Internet and/or social media.</a:t>
            </a:r>
          </a:p>
          <a:p>
            <a:r>
              <a:rPr lang="en-US" sz="2800" b="1" dirty="0"/>
              <a:t>Monitor your own internet presence.</a:t>
            </a:r>
          </a:p>
          <a:p>
            <a:r>
              <a:rPr lang="en-US" sz="2800" b="1" dirty="0"/>
              <a:t>Do not vent online</a:t>
            </a:r>
          </a:p>
          <a:p>
            <a:r>
              <a:rPr lang="en-US" sz="2800" b="1" dirty="0"/>
              <a:t>Do not join groups that may be consider unprofessional or inappropriate</a:t>
            </a:r>
            <a:endParaRPr lang="en-US" sz="2800" dirty="0"/>
          </a:p>
        </p:txBody>
      </p:sp>
      <p:sp>
        <p:nvSpPr>
          <p:cNvPr id="4" name="TextBox 3">
            <a:extLst>
              <a:ext uri="{FF2B5EF4-FFF2-40B4-BE49-F238E27FC236}">
                <a16:creationId xmlns:a16="http://schemas.microsoft.com/office/drawing/2014/main" id="{782E38B7-BB7F-4007-82E6-55D5F982A02F}"/>
              </a:ext>
            </a:extLst>
          </p:cNvPr>
          <p:cNvSpPr txBox="1"/>
          <p:nvPr/>
        </p:nvSpPr>
        <p:spPr>
          <a:xfrm>
            <a:off x="9829800" y="4856203"/>
            <a:ext cx="2057400" cy="553998"/>
          </a:xfrm>
          <a:prstGeom prst="rect">
            <a:avLst/>
          </a:prstGeom>
          <a:noFill/>
        </p:spPr>
        <p:txBody>
          <a:bodyPr wrap="square" rtlCol="0">
            <a:spAutoFit/>
          </a:bodyPr>
          <a:lstStyle/>
          <a:p>
            <a:r>
              <a:rPr lang="en-US" sz="1000" dirty="0">
                <a:hlinkClick r:id="rId2"/>
              </a:rPr>
              <a:t>https://www.ohea.org/resources/professional-resources/social-media-guidelines-for-educators/</a:t>
            </a:r>
            <a:endParaRPr lang="en-US" sz="1000" dirty="0"/>
          </a:p>
        </p:txBody>
      </p:sp>
    </p:spTree>
    <p:extLst>
      <p:ext uri="{BB962C8B-B14F-4D97-AF65-F5344CB8AC3E}">
        <p14:creationId xmlns:p14="http://schemas.microsoft.com/office/powerpoint/2010/main" val="2886364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4169" b="60360"/>
          <a:stretch/>
        </p:blipFill>
        <p:spPr>
          <a:xfrm>
            <a:off x="4558642" y="8139953"/>
            <a:ext cx="6082465" cy="425298"/>
          </a:xfrm>
          <a:prstGeom prst="rect">
            <a:avLst/>
          </a:prstGeom>
        </p:spPr>
      </p:pic>
    </p:spTree>
    <p:extLst>
      <p:ext uri="{BB962C8B-B14F-4D97-AF65-F5344CB8AC3E}">
        <p14:creationId xmlns:p14="http://schemas.microsoft.com/office/powerpoint/2010/main" val="175373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One more Warning</a:t>
            </a:r>
          </a:p>
        </p:txBody>
      </p:sp>
      <p:sp>
        <p:nvSpPr>
          <p:cNvPr id="3" name="Content Placeholder 2"/>
          <p:cNvSpPr>
            <a:spLocks noGrp="1"/>
          </p:cNvSpPr>
          <p:nvPr>
            <p:ph idx="1"/>
          </p:nvPr>
        </p:nvSpPr>
        <p:spPr>
          <a:xfrm>
            <a:off x="533400" y="1447801"/>
            <a:ext cx="11201400" cy="3962399"/>
          </a:xfrm>
        </p:spPr>
        <p:txBody>
          <a:bodyPr>
            <a:normAutofit lnSpcReduction="10000"/>
          </a:bodyPr>
          <a:lstStyle/>
          <a:p>
            <a:r>
              <a:rPr lang="en-US" b="1" dirty="0"/>
              <a:t>If a student brings a “sexting” photo on their device to you…DO NOT SHARE IT WITH ANYONE BUT YOUR SUPERIOR… OR LAW ENFORCEMENT.</a:t>
            </a:r>
          </a:p>
          <a:p>
            <a:r>
              <a:rPr lang="en-US" b="1" dirty="0"/>
              <a:t>It is easy for us to ask a colleague “What do I need to do?” then share the risky photo. THIS CAN BE SEEN AS SHARING PORNOGRAPHY if the picture is of a student under age. A parent can press charges and you could lose your teaching certificate or worse…</a:t>
            </a:r>
          </a:p>
        </p:txBody>
      </p:sp>
    </p:spTree>
    <p:extLst>
      <p:ext uri="{BB962C8B-B14F-4D97-AF65-F5344CB8AC3E}">
        <p14:creationId xmlns:p14="http://schemas.microsoft.com/office/powerpoint/2010/main" val="3822294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12192000" cy="1143000"/>
          </a:xfrm>
        </p:spPr>
        <p:txBody>
          <a:bodyPr>
            <a:noAutofit/>
          </a:bodyPr>
          <a:lstStyle/>
          <a:p>
            <a:r>
              <a:rPr lang="en-US" dirty="0">
                <a:latin typeface="Arial" panose="020B0604020202020204" pitchFamily="34" charset="0"/>
                <a:cs typeface="Arial" panose="020B0604020202020204" pitchFamily="34" charset="0"/>
              </a:rPr>
              <a:t>Educate our Students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and their Parents</a:t>
            </a:r>
          </a:p>
        </p:txBody>
      </p:sp>
      <p:sp>
        <p:nvSpPr>
          <p:cNvPr id="3" name="Content Placeholder 2"/>
          <p:cNvSpPr>
            <a:spLocks noGrp="1"/>
          </p:cNvSpPr>
          <p:nvPr>
            <p:ph idx="1"/>
          </p:nvPr>
        </p:nvSpPr>
        <p:spPr>
          <a:xfrm>
            <a:off x="838200" y="2362200"/>
            <a:ext cx="10591800" cy="2590800"/>
          </a:xfrm>
        </p:spPr>
        <p:txBody>
          <a:bodyPr/>
          <a:lstStyle/>
          <a:p>
            <a:r>
              <a:rPr lang="en-US" b="1" dirty="0"/>
              <a:t>The students in some ways know more than we do… or think they do!</a:t>
            </a:r>
          </a:p>
          <a:p>
            <a:r>
              <a:rPr lang="en-US" b="1" dirty="0"/>
              <a:t>We need to start early, set rules, teach accessible use and continue to grow, learn and teach at the speed of light!!!</a:t>
            </a:r>
          </a:p>
          <a:p>
            <a:pPr marL="457200" lvl="1" indent="0">
              <a:buNone/>
            </a:pPr>
            <a:endParaRPr lang="en-US" b="1" dirty="0"/>
          </a:p>
        </p:txBody>
      </p:sp>
    </p:spTree>
    <p:extLst>
      <p:ext uri="{BB962C8B-B14F-4D97-AF65-F5344CB8AC3E}">
        <p14:creationId xmlns:p14="http://schemas.microsoft.com/office/powerpoint/2010/main" val="3782918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32F47-E896-4C69-B02E-C934B66A0552}"/>
              </a:ext>
            </a:extLst>
          </p:cNvPr>
          <p:cNvSpPr>
            <a:spLocks noGrp="1"/>
          </p:cNvSpPr>
          <p:nvPr>
            <p:ph type="title"/>
          </p:nvPr>
        </p:nvSpPr>
        <p:spPr>
          <a:xfrm>
            <a:off x="0" y="381000"/>
            <a:ext cx="12192000" cy="1036638"/>
          </a:xfrm>
        </p:spPr>
        <p:txBody>
          <a:bodyPr>
            <a:noAutofit/>
          </a:bodyPr>
          <a:lstStyle/>
          <a:p>
            <a:r>
              <a:rPr lang="en-US" dirty="0">
                <a:latin typeface="Arial" panose="020B0604020202020204" pitchFamily="34" charset="0"/>
                <a:cs typeface="Arial" panose="020B0604020202020204" pitchFamily="34" charset="0"/>
              </a:rPr>
              <a:t>What Social Media Apps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are students using???</a:t>
            </a:r>
          </a:p>
        </p:txBody>
      </p:sp>
      <p:sp>
        <p:nvSpPr>
          <p:cNvPr id="3" name="Content Placeholder 2">
            <a:extLst>
              <a:ext uri="{FF2B5EF4-FFF2-40B4-BE49-F238E27FC236}">
                <a16:creationId xmlns:a16="http://schemas.microsoft.com/office/drawing/2014/main" id="{34438BC3-8E56-4C09-98B1-0BC0F6C60652}"/>
              </a:ext>
            </a:extLst>
          </p:cNvPr>
          <p:cNvSpPr>
            <a:spLocks noGrp="1"/>
          </p:cNvSpPr>
          <p:nvPr>
            <p:ph idx="1"/>
          </p:nvPr>
        </p:nvSpPr>
        <p:spPr>
          <a:xfrm>
            <a:off x="609600" y="1676400"/>
            <a:ext cx="10972800" cy="3886199"/>
          </a:xfrm>
        </p:spPr>
        <p:txBody>
          <a:bodyPr>
            <a:normAutofit lnSpcReduction="10000"/>
          </a:bodyPr>
          <a:lstStyle/>
          <a:p>
            <a:r>
              <a:rPr lang="en-US" b="1" dirty="0"/>
              <a:t>YouTube stands out as the most common online platform teens use out of the platforms measured, with 95% saying they ever use this site or app. </a:t>
            </a:r>
          </a:p>
          <a:p>
            <a:r>
              <a:rPr lang="en-US" b="1" dirty="0"/>
              <a:t>Majorities also say they use </a:t>
            </a:r>
            <a:r>
              <a:rPr lang="en-US" b="1" dirty="0" err="1"/>
              <a:t>TikTok</a:t>
            </a:r>
            <a:r>
              <a:rPr lang="en-US" b="1" dirty="0"/>
              <a:t> (67%), Instagram (62%) and Snapchat (59%). </a:t>
            </a:r>
          </a:p>
          <a:p>
            <a:pPr lvl="1"/>
            <a:r>
              <a:rPr lang="en-US" b="1" dirty="0"/>
              <a:t>Instagram and Snapchat use has grown since asked about in 2014-15, when roughly half of teens said they used Instagram (52%) and about four-in-ten said they used Snapchat (41%).</a:t>
            </a:r>
          </a:p>
        </p:txBody>
      </p:sp>
    </p:spTree>
    <p:extLst>
      <p:ext uri="{BB962C8B-B14F-4D97-AF65-F5344CB8AC3E}">
        <p14:creationId xmlns:p14="http://schemas.microsoft.com/office/powerpoint/2010/main" val="2264428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2209800" y="1463675"/>
            <a:ext cx="6048375" cy="2498725"/>
          </a:xfrm>
          <a:prstGeom prst="rect">
            <a:avLst/>
          </a:prstGeom>
        </p:spPr>
        <p:txBody>
          <a:bodyPr>
            <a:normAutofit fontScale="92500" lnSpcReduction="20000"/>
          </a:bodyPr>
          <a:lstStyle/>
          <a:p>
            <a:pPr marL="571500" indent="-571500"/>
            <a:r>
              <a:rPr lang="en-US" b="1" dirty="0" err="1"/>
              <a:t>AppLock</a:t>
            </a:r>
            <a:r>
              <a:rPr lang="en-US" b="1" dirty="0"/>
              <a:t> by </a:t>
            </a:r>
            <a:r>
              <a:rPr lang="en-US" b="1" dirty="0" err="1"/>
              <a:t>DoMobileLab</a:t>
            </a:r>
            <a:r>
              <a:rPr lang="en-US" b="1" dirty="0"/>
              <a:t>  </a:t>
            </a:r>
          </a:p>
          <a:p>
            <a:pPr marL="571500" indent="-571500"/>
            <a:r>
              <a:rPr lang="en-US" b="1" dirty="0" err="1"/>
              <a:t>HideU</a:t>
            </a:r>
            <a:r>
              <a:rPr lang="en-US" b="1" dirty="0"/>
              <a:t>: Calculator Lock</a:t>
            </a:r>
          </a:p>
          <a:p>
            <a:pPr marL="571500" indent="-571500"/>
            <a:r>
              <a:rPr lang="en-US" b="1" dirty="0"/>
              <a:t>App Hider</a:t>
            </a:r>
          </a:p>
          <a:p>
            <a:pPr marL="571500" indent="-571500"/>
            <a:r>
              <a:rPr lang="en-US" b="1" dirty="0"/>
              <a:t>Private Browser</a:t>
            </a:r>
          </a:p>
          <a:p>
            <a:pPr marL="571500" indent="-571500"/>
            <a:r>
              <a:rPr lang="en-US" b="1" dirty="0" err="1"/>
              <a:t>Vaulty</a:t>
            </a:r>
            <a:endParaRPr lang="en-US" b="1" dirty="0"/>
          </a:p>
          <a:p>
            <a:pPr marL="571500" indent="-571500"/>
            <a:endParaRPr lang="en-US" b="1" dirty="0"/>
          </a:p>
          <a:p>
            <a:pPr marL="571500" indent="-571500"/>
            <a:endParaRPr lang="en-US" dirty="0"/>
          </a:p>
        </p:txBody>
      </p:sp>
      <p:sp>
        <p:nvSpPr>
          <p:cNvPr id="3" name="Title 2"/>
          <p:cNvSpPr>
            <a:spLocks noGrp="1"/>
          </p:cNvSpPr>
          <p:nvPr>
            <p:ph type="title" idx="4294967295"/>
          </p:nvPr>
        </p:nvSpPr>
        <p:spPr>
          <a:xfrm>
            <a:off x="609600" y="320675"/>
            <a:ext cx="10972800" cy="1143000"/>
          </a:xfrm>
        </p:spPr>
        <p:txBody>
          <a:bodyPr>
            <a:normAutofit/>
          </a:bodyPr>
          <a:lstStyle/>
          <a:p>
            <a:r>
              <a:rPr lang="en-US" b="1" dirty="0">
                <a:solidFill>
                  <a:srgbClr val="C40823"/>
                </a:solidFill>
                <a:latin typeface="Arial" panose="020B0604020202020204" pitchFamily="34" charset="0"/>
                <a:cs typeface="Arial" panose="020B0604020202020204" pitchFamily="34" charset="0"/>
              </a:rPr>
              <a:t>Content-Hiding Apps</a:t>
            </a:r>
          </a:p>
        </p:txBody>
      </p:sp>
      <p:sp>
        <p:nvSpPr>
          <p:cNvPr id="4" name="TextBox 3">
            <a:extLst>
              <a:ext uri="{FF2B5EF4-FFF2-40B4-BE49-F238E27FC236}">
                <a16:creationId xmlns:a16="http://schemas.microsoft.com/office/drawing/2014/main" id="{A4C0618F-2EE3-4E55-9E58-E18853170290}"/>
              </a:ext>
            </a:extLst>
          </p:cNvPr>
          <p:cNvSpPr txBox="1"/>
          <p:nvPr/>
        </p:nvSpPr>
        <p:spPr>
          <a:xfrm>
            <a:off x="8682361" y="4532251"/>
            <a:ext cx="1447800" cy="646331"/>
          </a:xfrm>
          <a:prstGeom prst="rect">
            <a:avLst/>
          </a:prstGeom>
          <a:noFill/>
        </p:spPr>
        <p:txBody>
          <a:bodyPr wrap="square" rtlCol="0">
            <a:spAutoFit/>
          </a:bodyPr>
          <a:lstStyle/>
          <a:p>
            <a:r>
              <a:rPr lang="en-US" sz="1200" dirty="0">
                <a:hlinkClick r:id="rId2"/>
              </a:rPr>
              <a:t>https://www.security.org/news/teen-hiding-apps/</a:t>
            </a:r>
            <a:endParaRPr lang="en-US" sz="1200" dirty="0"/>
          </a:p>
        </p:txBody>
      </p:sp>
      <p:pic>
        <p:nvPicPr>
          <p:cNvPr id="5" name="Picture 4">
            <a:extLst>
              <a:ext uri="{FF2B5EF4-FFF2-40B4-BE49-F238E27FC236}">
                <a16:creationId xmlns:a16="http://schemas.microsoft.com/office/drawing/2014/main" id="{A5A533C0-8430-464F-987D-6EF754A32BFE}"/>
              </a:ext>
            </a:extLst>
          </p:cNvPr>
          <p:cNvPicPr>
            <a:picLocks noChangeAspect="1"/>
          </p:cNvPicPr>
          <p:nvPr/>
        </p:nvPicPr>
        <p:blipFill>
          <a:blip r:embed="rId3"/>
          <a:stretch>
            <a:fillRect/>
          </a:stretch>
        </p:blipFill>
        <p:spPr>
          <a:xfrm>
            <a:off x="2526320" y="4151250"/>
            <a:ext cx="842902" cy="1004554"/>
          </a:xfrm>
          <a:prstGeom prst="rect">
            <a:avLst/>
          </a:prstGeom>
        </p:spPr>
      </p:pic>
      <p:pic>
        <p:nvPicPr>
          <p:cNvPr id="6" name="Picture 5">
            <a:extLst>
              <a:ext uri="{FF2B5EF4-FFF2-40B4-BE49-F238E27FC236}">
                <a16:creationId xmlns:a16="http://schemas.microsoft.com/office/drawing/2014/main" id="{B732E473-C3C0-4AD2-B6E3-E9873FE4508E}"/>
              </a:ext>
            </a:extLst>
          </p:cNvPr>
          <p:cNvPicPr>
            <a:picLocks noChangeAspect="1"/>
          </p:cNvPicPr>
          <p:nvPr/>
        </p:nvPicPr>
        <p:blipFill>
          <a:blip r:embed="rId4"/>
          <a:stretch>
            <a:fillRect/>
          </a:stretch>
        </p:blipFill>
        <p:spPr>
          <a:xfrm>
            <a:off x="3657601" y="4114801"/>
            <a:ext cx="1071033" cy="1041004"/>
          </a:xfrm>
          <a:prstGeom prst="rect">
            <a:avLst/>
          </a:prstGeom>
        </p:spPr>
      </p:pic>
      <p:pic>
        <p:nvPicPr>
          <p:cNvPr id="7" name="Picture 6">
            <a:extLst>
              <a:ext uri="{FF2B5EF4-FFF2-40B4-BE49-F238E27FC236}">
                <a16:creationId xmlns:a16="http://schemas.microsoft.com/office/drawing/2014/main" id="{07F0FF8B-0D38-4F97-9408-B401FAE1A090}"/>
              </a:ext>
            </a:extLst>
          </p:cNvPr>
          <p:cNvPicPr>
            <a:picLocks noChangeAspect="1"/>
          </p:cNvPicPr>
          <p:nvPr/>
        </p:nvPicPr>
        <p:blipFill>
          <a:blip r:embed="rId5"/>
          <a:stretch>
            <a:fillRect/>
          </a:stretch>
        </p:blipFill>
        <p:spPr>
          <a:xfrm>
            <a:off x="4892219" y="4114800"/>
            <a:ext cx="1041004" cy="1041004"/>
          </a:xfrm>
          <a:prstGeom prst="rect">
            <a:avLst/>
          </a:prstGeom>
        </p:spPr>
      </p:pic>
      <p:pic>
        <p:nvPicPr>
          <p:cNvPr id="8" name="Picture 7">
            <a:extLst>
              <a:ext uri="{FF2B5EF4-FFF2-40B4-BE49-F238E27FC236}">
                <a16:creationId xmlns:a16="http://schemas.microsoft.com/office/drawing/2014/main" id="{E656717A-35AC-4EA8-9DBA-87AE98AECE36}"/>
              </a:ext>
            </a:extLst>
          </p:cNvPr>
          <p:cNvPicPr>
            <a:picLocks noChangeAspect="1"/>
          </p:cNvPicPr>
          <p:nvPr/>
        </p:nvPicPr>
        <p:blipFill>
          <a:blip r:embed="rId6"/>
          <a:stretch>
            <a:fillRect/>
          </a:stretch>
        </p:blipFill>
        <p:spPr>
          <a:xfrm>
            <a:off x="6243735" y="4151251"/>
            <a:ext cx="923697" cy="1027331"/>
          </a:xfrm>
          <a:prstGeom prst="rect">
            <a:avLst/>
          </a:prstGeom>
        </p:spPr>
      </p:pic>
      <p:pic>
        <p:nvPicPr>
          <p:cNvPr id="9" name="Picture 8">
            <a:extLst>
              <a:ext uri="{FF2B5EF4-FFF2-40B4-BE49-F238E27FC236}">
                <a16:creationId xmlns:a16="http://schemas.microsoft.com/office/drawing/2014/main" id="{6F0DF288-A89D-4112-8C8E-329B4A7E6853}"/>
              </a:ext>
            </a:extLst>
          </p:cNvPr>
          <p:cNvPicPr>
            <a:picLocks noChangeAspect="1"/>
          </p:cNvPicPr>
          <p:nvPr/>
        </p:nvPicPr>
        <p:blipFill>
          <a:blip r:embed="rId7"/>
          <a:stretch>
            <a:fillRect/>
          </a:stretch>
        </p:blipFill>
        <p:spPr>
          <a:xfrm>
            <a:off x="7421184" y="4151250"/>
            <a:ext cx="1028472" cy="1004554"/>
          </a:xfrm>
          <a:prstGeom prst="rect">
            <a:avLst/>
          </a:prstGeom>
        </p:spPr>
      </p:pic>
    </p:spTree>
    <p:extLst>
      <p:ext uri="{BB962C8B-B14F-4D97-AF65-F5344CB8AC3E}">
        <p14:creationId xmlns:p14="http://schemas.microsoft.com/office/powerpoint/2010/main" val="897903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normAutofit/>
          </a:bodyPr>
          <a:lstStyle/>
          <a:p>
            <a:r>
              <a:rPr lang="en-US" dirty="0">
                <a:latin typeface="Arial" panose="020B0604020202020204" pitchFamily="34" charset="0"/>
                <a:cs typeface="Arial" panose="020B0604020202020204" pitchFamily="34" charset="0"/>
              </a:rPr>
              <a:t>Common Sense Media Videos</a:t>
            </a:r>
          </a:p>
        </p:txBody>
      </p:sp>
      <p:pic>
        <p:nvPicPr>
          <p:cNvPr id="4" name="Content Placeholder 3"/>
          <p:cNvPicPr>
            <a:picLocks noGrp="1" noChangeAspect="1"/>
          </p:cNvPicPr>
          <p:nvPr>
            <p:ph idx="1"/>
          </p:nvPr>
        </p:nvPicPr>
        <p:blipFill rotWithShape="1">
          <a:blip r:embed="rId2"/>
          <a:srcRect l="39815" t="11566" r="14815" b="7919"/>
          <a:stretch/>
        </p:blipFill>
        <p:spPr>
          <a:xfrm>
            <a:off x="1828800" y="1143000"/>
            <a:ext cx="4511898" cy="4267201"/>
          </a:xfrm>
          <a:prstGeom prst="rect">
            <a:avLst/>
          </a:prstGeom>
        </p:spPr>
      </p:pic>
      <p:pic>
        <p:nvPicPr>
          <p:cNvPr id="5" name="Picture 4"/>
          <p:cNvPicPr>
            <a:picLocks noChangeAspect="1"/>
          </p:cNvPicPr>
          <p:nvPr/>
        </p:nvPicPr>
        <p:blipFill rotWithShape="1">
          <a:blip r:embed="rId3"/>
          <a:srcRect l="40630" t="18428" r="17204" b="3550"/>
          <a:stretch/>
        </p:blipFill>
        <p:spPr>
          <a:xfrm>
            <a:off x="6096000" y="1142999"/>
            <a:ext cx="4327302" cy="4267201"/>
          </a:xfrm>
          <a:prstGeom prst="rect">
            <a:avLst/>
          </a:prstGeom>
        </p:spPr>
      </p:pic>
    </p:spTree>
    <p:extLst>
      <p:ext uri="{BB962C8B-B14F-4D97-AF65-F5344CB8AC3E}">
        <p14:creationId xmlns:p14="http://schemas.microsoft.com/office/powerpoint/2010/main" val="3650355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85900" y="441908"/>
            <a:ext cx="9220200" cy="944562"/>
          </a:xfrm>
        </p:spPr>
        <p:txBody>
          <a:bodyPr>
            <a:noAutofit/>
          </a:bodyPr>
          <a:lstStyle/>
          <a:p>
            <a:r>
              <a:rPr lang="en-US" dirty="0">
                <a:latin typeface="Arial" panose="020B0604020202020204" pitchFamily="34" charset="0"/>
                <a:cs typeface="Arial" panose="020B0604020202020204" pitchFamily="34" charset="0"/>
              </a:rPr>
              <a:t>Apps Used by Teens and Tweens</a:t>
            </a:r>
          </a:p>
        </p:txBody>
      </p:sp>
      <p:sp>
        <p:nvSpPr>
          <p:cNvPr id="7" name="Content Placeholder 6"/>
          <p:cNvSpPr>
            <a:spLocks noGrp="1"/>
          </p:cNvSpPr>
          <p:nvPr>
            <p:ph idx="1"/>
          </p:nvPr>
        </p:nvSpPr>
        <p:spPr>
          <a:xfrm>
            <a:off x="838200" y="1600201"/>
            <a:ext cx="10515600" cy="3581399"/>
          </a:xfrm>
          <a:noFill/>
        </p:spPr>
        <p:txBody>
          <a:bodyPr>
            <a:normAutofit fontScale="92500" lnSpcReduction="20000"/>
          </a:bodyPr>
          <a:lstStyle/>
          <a:p>
            <a:r>
              <a:rPr lang="en-US" b="1" u="sng" dirty="0">
                <a:solidFill>
                  <a:srgbClr val="C00000"/>
                </a:solidFill>
              </a:rPr>
              <a:t>Ask.fm</a:t>
            </a:r>
            <a:r>
              <a:rPr lang="en-US" dirty="0"/>
              <a:t>: A question and answering service that gives tweens and teens the opportunity to ask and answer controversial questions anonymously.  This site is highly integrated with popular social networking sites like Facebook, Tumblr and Twitter.  Users can invite their friends and followers to ask them questions by posting links on their timelines or Twitter feeds.  Unfortunately, and sadly this site is ripe with abuse and has been linked to several incidents that have resulted in suicide.  </a:t>
            </a:r>
            <a:r>
              <a:rPr lang="en-US" dirty="0" err="1"/>
              <a:t>Ask.fm’s</a:t>
            </a:r>
            <a:r>
              <a:rPr lang="en-US" dirty="0"/>
              <a:t> age requirement 13 years old.</a:t>
            </a:r>
          </a:p>
        </p:txBody>
      </p:sp>
    </p:spTree>
    <p:extLst>
      <p:ext uri="{BB962C8B-B14F-4D97-AF65-F5344CB8AC3E}">
        <p14:creationId xmlns:p14="http://schemas.microsoft.com/office/powerpoint/2010/main" val="1460735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38200" y="1600201"/>
            <a:ext cx="10439400" cy="3581399"/>
          </a:xfrm>
          <a:noFill/>
        </p:spPr>
        <p:txBody>
          <a:bodyPr>
            <a:normAutofit fontScale="62500" lnSpcReduction="20000"/>
          </a:bodyPr>
          <a:lstStyle/>
          <a:p>
            <a:pPr fontAlgn="base">
              <a:spcBef>
                <a:spcPts val="600"/>
              </a:spcBef>
            </a:pPr>
            <a:r>
              <a:rPr lang="en-US" b="1" u="sng" dirty="0">
                <a:solidFill>
                  <a:srgbClr val="C81223"/>
                </a:solidFill>
              </a:rPr>
              <a:t>Down:</a:t>
            </a:r>
            <a:r>
              <a:rPr lang="en-US" dirty="0"/>
              <a:t> What ever happened to the normal dating process?   This app, which used to be called “Bang with Friends,” connects via  Facebook.  Down users pick Facebook friends to whom they think are “sexy” and if the friend is attracted to them the app lets them know they are both “down to bang.”</a:t>
            </a:r>
            <a:br>
              <a:rPr lang="en-US" dirty="0"/>
            </a:br>
            <a:br>
              <a:rPr lang="en-US" dirty="0"/>
            </a:br>
            <a:r>
              <a:rPr lang="en-US" dirty="0"/>
              <a:t>First users select their “sexy” friends and are told, “they won’t know until they select you, too.  Once we know you’re both interested, we’ll send a notification – when and where to meet is up to you!”  As Down says to promote their app, “get dates or get down.”</a:t>
            </a:r>
            <a:br>
              <a:rPr lang="en-US" dirty="0"/>
            </a:br>
            <a:br>
              <a:rPr lang="en-US" dirty="0"/>
            </a:br>
            <a:r>
              <a:rPr lang="en-US" dirty="0"/>
              <a:t>This app has no age restriction in the terms of service because users sign in with Facebook which has an age restriction of 13 years old.  We know that many kids use Facebook under the age of 13.  The Down app is not suitable for kids, period.  The </a:t>
            </a:r>
            <a:r>
              <a:rPr lang="en-US" u="sng" dirty="0">
                <a:hlinkClick r:id="rId2"/>
              </a:rPr>
              <a:t>how</a:t>
            </a:r>
            <a:r>
              <a:rPr lang="en-US" dirty="0"/>
              <a:t> page of the website alone is disturbing, with graphic images and content that is inappropriate for kids.</a:t>
            </a:r>
          </a:p>
        </p:txBody>
      </p:sp>
      <p:sp>
        <p:nvSpPr>
          <p:cNvPr id="9" name="Title 5">
            <a:extLst>
              <a:ext uri="{FF2B5EF4-FFF2-40B4-BE49-F238E27FC236}">
                <a16:creationId xmlns:a16="http://schemas.microsoft.com/office/drawing/2014/main" id="{06B0F56D-8FFD-46D9-9154-487D5689FE57}"/>
              </a:ext>
            </a:extLst>
          </p:cNvPr>
          <p:cNvSpPr>
            <a:spLocks noGrp="1"/>
          </p:cNvSpPr>
          <p:nvPr>
            <p:ph type="title"/>
          </p:nvPr>
        </p:nvSpPr>
        <p:spPr>
          <a:xfrm>
            <a:off x="1485900" y="441908"/>
            <a:ext cx="9220200" cy="944562"/>
          </a:xfrm>
        </p:spPr>
        <p:txBody>
          <a:bodyPr>
            <a:noAutofit/>
          </a:bodyPr>
          <a:lstStyle/>
          <a:p>
            <a:r>
              <a:rPr lang="en-US" dirty="0">
                <a:latin typeface="Arial" panose="020B0604020202020204" pitchFamily="34" charset="0"/>
                <a:cs typeface="Arial" panose="020B0604020202020204" pitchFamily="34" charset="0"/>
              </a:rPr>
              <a:t>Apps Used by Teens and Tweens</a:t>
            </a:r>
          </a:p>
        </p:txBody>
      </p:sp>
    </p:spTree>
    <p:extLst>
      <p:ext uri="{BB962C8B-B14F-4D97-AF65-F5344CB8AC3E}">
        <p14:creationId xmlns:p14="http://schemas.microsoft.com/office/powerpoint/2010/main" val="2675653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990600" y="1600201"/>
            <a:ext cx="10287000" cy="3428999"/>
          </a:xfrm>
          <a:noFill/>
        </p:spPr>
        <p:txBody>
          <a:bodyPr>
            <a:normAutofit fontScale="92500" lnSpcReduction="10000"/>
          </a:bodyPr>
          <a:lstStyle/>
          <a:p>
            <a:r>
              <a:rPr lang="en-US" b="1" u="sng" dirty="0">
                <a:solidFill>
                  <a:srgbClr val="C00000"/>
                </a:solidFill>
              </a:rPr>
              <a:t>Fess:</a:t>
            </a:r>
            <a:r>
              <a:rPr lang="en-US" b="1" dirty="0">
                <a:solidFill>
                  <a:srgbClr val="C00000"/>
                </a:solidFill>
              </a:rPr>
              <a:t> </a:t>
            </a:r>
            <a:r>
              <a:rPr lang="en-US" dirty="0"/>
              <a:t>“Fess lets you post anonymously to your high school. Only students allowed in, no Fesses allowed out. This is your high school’s own confessions app,” describes the ITunes store.  A red flag should go up when ever we read the word anonymous, because anonymous apps usually  spell trouble of the cyberbullying kind.  Why else would it be anonymous?  So beware and don’t let your kids “Fess”.  Age requirement to use Fess is 13 years old.</a:t>
            </a:r>
          </a:p>
          <a:p>
            <a:endParaRPr lang="en-US" dirty="0"/>
          </a:p>
          <a:p>
            <a:endParaRPr lang="en-US" dirty="0"/>
          </a:p>
        </p:txBody>
      </p:sp>
      <p:sp>
        <p:nvSpPr>
          <p:cNvPr id="2" name="AutoShape 4" descr="Image result for fess app"/>
          <p:cNvSpPr>
            <a:spLocks noChangeAspect="1" noChangeArrowheads="1"/>
          </p:cNvSpPr>
          <p:nvPr/>
        </p:nvSpPr>
        <p:spPr bwMode="auto">
          <a:xfrm>
            <a:off x="-457200" y="1447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Image result for fess app"/>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itle 5">
            <a:extLst>
              <a:ext uri="{FF2B5EF4-FFF2-40B4-BE49-F238E27FC236}">
                <a16:creationId xmlns:a16="http://schemas.microsoft.com/office/drawing/2014/main" id="{A262FDB5-688A-41C3-A8D8-B399E3B5DFDA}"/>
              </a:ext>
            </a:extLst>
          </p:cNvPr>
          <p:cNvSpPr>
            <a:spLocks noGrp="1"/>
          </p:cNvSpPr>
          <p:nvPr>
            <p:ph type="title"/>
          </p:nvPr>
        </p:nvSpPr>
        <p:spPr>
          <a:xfrm>
            <a:off x="1485900" y="441908"/>
            <a:ext cx="9220200" cy="944562"/>
          </a:xfrm>
        </p:spPr>
        <p:txBody>
          <a:bodyPr>
            <a:noAutofit/>
          </a:bodyPr>
          <a:lstStyle/>
          <a:p>
            <a:r>
              <a:rPr lang="en-US" dirty="0">
                <a:latin typeface="Arial" panose="020B0604020202020204" pitchFamily="34" charset="0"/>
                <a:cs typeface="Arial" panose="020B0604020202020204" pitchFamily="34" charset="0"/>
              </a:rPr>
              <a:t>Apps Used by Teens and Tweens</a:t>
            </a:r>
          </a:p>
        </p:txBody>
      </p:sp>
    </p:spTree>
    <p:extLst>
      <p:ext uri="{BB962C8B-B14F-4D97-AF65-F5344CB8AC3E}">
        <p14:creationId xmlns:p14="http://schemas.microsoft.com/office/powerpoint/2010/main" val="732460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51418" y="1593273"/>
            <a:ext cx="10489163" cy="3588327"/>
          </a:xfrm>
          <a:noFill/>
        </p:spPr>
        <p:txBody>
          <a:bodyPr>
            <a:normAutofit/>
          </a:bodyPr>
          <a:lstStyle/>
          <a:p>
            <a:pPr fontAlgn="base"/>
            <a:r>
              <a:rPr lang="en-US" b="1" u="sng" dirty="0">
                <a:solidFill>
                  <a:srgbClr val="C00000"/>
                </a:solidFill>
              </a:rPr>
              <a:t>Kik Messenger:</a:t>
            </a:r>
            <a:r>
              <a:rPr lang="en-US" b="1" dirty="0"/>
              <a:t> </a:t>
            </a:r>
            <a:r>
              <a:rPr lang="en-US" dirty="0"/>
              <a:t>A quick instant messaging service that allows teens to text their friends (who are also using Kik) and add photos and videos to the text message.  It’s rated 17+ but many young teens are using it without their parents’ knowledge.  </a:t>
            </a:r>
            <a:r>
              <a:rPr lang="en-US" dirty="0" err="1"/>
              <a:t>Kik</a:t>
            </a:r>
            <a:r>
              <a:rPr lang="en-US" dirty="0"/>
              <a:t> is very popular and has 90 million users.  Kids may be exposed to highly sexualized, inappropriate content that includes graphic images</a:t>
            </a:r>
          </a:p>
        </p:txBody>
      </p:sp>
      <p:sp>
        <p:nvSpPr>
          <p:cNvPr id="2" name="AutoShape 4" descr="Image result for fess app"/>
          <p:cNvSpPr>
            <a:spLocks noChangeAspect="1" noChangeArrowheads="1"/>
          </p:cNvSpPr>
          <p:nvPr/>
        </p:nvSpPr>
        <p:spPr bwMode="auto">
          <a:xfrm>
            <a:off x="-457200" y="1447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Image result for fess app"/>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itle 5">
            <a:extLst>
              <a:ext uri="{FF2B5EF4-FFF2-40B4-BE49-F238E27FC236}">
                <a16:creationId xmlns:a16="http://schemas.microsoft.com/office/drawing/2014/main" id="{79FBD727-848F-4B05-A6B8-14F7011FB3CE}"/>
              </a:ext>
            </a:extLst>
          </p:cNvPr>
          <p:cNvSpPr>
            <a:spLocks noGrp="1"/>
          </p:cNvSpPr>
          <p:nvPr>
            <p:ph type="title"/>
          </p:nvPr>
        </p:nvSpPr>
        <p:spPr>
          <a:xfrm>
            <a:off x="1485900" y="441908"/>
            <a:ext cx="9220200" cy="944562"/>
          </a:xfrm>
        </p:spPr>
        <p:txBody>
          <a:bodyPr>
            <a:noAutofit/>
          </a:bodyPr>
          <a:lstStyle/>
          <a:p>
            <a:r>
              <a:rPr lang="en-US" dirty="0">
                <a:latin typeface="Arial" panose="020B0604020202020204" pitchFamily="34" charset="0"/>
                <a:cs typeface="Arial" panose="020B0604020202020204" pitchFamily="34" charset="0"/>
              </a:rPr>
              <a:t>Apps Used by Teens and Tweens</a:t>
            </a:r>
          </a:p>
        </p:txBody>
      </p:sp>
    </p:spTree>
    <p:extLst>
      <p:ext uri="{BB962C8B-B14F-4D97-AF65-F5344CB8AC3E}">
        <p14:creationId xmlns:p14="http://schemas.microsoft.com/office/powerpoint/2010/main" val="1109509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990600" y="1600201"/>
            <a:ext cx="10210800" cy="3657599"/>
          </a:xfrm>
          <a:noFill/>
        </p:spPr>
        <p:txBody>
          <a:bodyPr>
            <a:normAutofit fontScale="77500" lnSpcReduction="20000"/>
          </a:bodyPr>
          <a:lstStyle/>
          <a:p>
            <a:pPr fontAlgn="base"/>
            <a:r>
              <a:rPr lang="en-US" b="1" u="sng" dirty="0" err="1">
                <a:solidFill>
                  <a:srgbClr val="C00000"/>
                </a:solidFill>
              </a:rPr>
              <a:t>Omegle</a:t>
            </a:r>
            <a:r>
              <a:rPr lang="en-US" b="1" u="sng" dirty="0">
                <a:solidFill>
                  <a:srgbClr val="C00000"/>
                </a:solidFill>
              </a:rPr>
              <a:t>:</a:t>
            </a:r>
            <a:r>
              <a:rPr lang="en-US" b="1" dirty="0"/>
              <a:t> </a:t>
            </a:r>
            <a:r>
              <a:rPr lang="en-US" dirty="0"/>
              <a:t>The home page of </a:t>
            </a:r>
            <a:r>
              <a:rPr lang="en-US" dirty="0" err="1"/>
              <a:t>Omegle</a:t>
            </a:r>
            <a:r>
              <a:rPr lang="en-US" dirty="0"/>
              <a:t> invites people to Talk to Strangers.  This says it all about the app and kids.  Not talking to strangers is one of the first things we teach our kids.  Parents need to be vigilant about who their kids’ are chatting with online too.  </a:t>
            </a:r>
            <a:r>
              <a:rPr lang="en-US" dirty="0" err="1"/>
              <a:t>Omegle</a:t>
            </a:r>
            <a:r>
              <a:rPr lang="en-US" dirty="0"/>
              <a:t> is a haven for sexual predators.  This App is not for kids period.  Kids are able to connect </a:t>
            </a:r>
            <a:r>
              <a:rPr lang="en-US" dirty="0" err="1"/>
              <a:t>Omegle</a:t>
            </a:r>
            <a:r>
              <a:rPr lang="en-US" dirty="0"/>
              <a:t> to their Facebook account to find chat partners with similar interests.  When a tween or teen selects this feature, an </a:t>
            </a:r>
            <a:r>
              <a:rPr lang="en-US" dirty="0" err="1"/>
              <a:t>Omegle</a:t>
            </a:r>
            <a:r>
              <a:rPr lang="en-US" dirty="0"/>
              <a:t> Facebook App will receive their Facebook “likes” and match them with a stranger with similar likes.  Personal info is at risk too.  </a:t>
            </a:r>
            <a:r>
              <a:rPr lang="en-US" dirty="0" err="1"/>
              <a:t>Omegle’s</a:t>
            </a:r>
            <a:r>
              <a:rPr lang="en-US" dirty="0"/>
              <a:t> age restriction is 13 years old.  This app should not be used by anyone that is not an adult.</a:t>
            </a:r>
          </a:p>
        </p:txBody>
      </p:sp>
      <p:sp>
        <p:nvSpPr>
          <p:cNvPr id="2" name="AutoShape 4" descr="Image result for fess app"/>
          <p:cNvSpPr>
            <a:spLocks noChangeAspect="1" noChangeArrowheads="1"/>
          </p:cNvSpPr>
          <p:nvPr/>
        </p:nvSpPr>
        <p:spPr bwMode="auto">
          <a:xfrm>
            <a:off x="-457200" y="1447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Image result for fess app"/>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itle 5">
            <a:extLst>
              <a:ext uri="{FF2B5EF4-FFF2-40B4-BE49-F238E27FC236}">
                <a16:creationId xmlns:a16="http://schemas.microsoft.com/office/drawing/2014/main" id="{5049A6DB-9C8C-4D28-8B00-938422050584}"/>
              </a:ext>
            </a:extLst>
          </p:cNvPr>
          <p:cNvSpPr>
            <a:spLocks noGrp="1"/>
          </p:cNvSpPr>
          <p:nvPr>
            <p:ph type="title"/>
          </p:nvPr>
        </p:nvSpPr>
        <p:spPr>
          <a:xfrm>
            <a:off x="1485900" y="441908"/>
            <a:ext cx="9220200" cy="944562"/>
          </a:xfrm>
        </p:spPr>
        <p:txBody>
          <a:bodyPr>
            <a:noAutofit/>
          </a:bodyPr>
          <a:lstStyle/>
          <a:p>
            <a:r>
              <a:rPr lang="en-US" dirty="0">
                <a:latin typeface="Arial" panose="020B0604020202020204" pitchFamily="34" charset="0"/>
                <a:cs typeface="Arial" panose="020B0604020202020204" pitchFamily="34" charset="0"/>
              </a:rPr>
              <a:t>Apps Used by Teens and Tweens</a:t>
            </a:r>
          </a:p>
        </p:txBody>
      </p:sp>
    </p:spTree>
    <p:extLst>
      <p:ext uri="{BB962C8B-B14F-4D97-AF65-F5344CB8AC3E}">
        <p14:creationId xmlns:p14="http://schemas.microsoft.com/office/powerpoint/2010/main" val="3193282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9765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D12C69-BC89-4D60-B378-C30751BB925D}"/>
              </a:ext>
            </a:extLst>
          </p:cNvPr>
          <p:cNvSpPr>
            <a:spLocks noGrp="1"/>
          </p:cNvSpPr>
          <p:nvPr>
            <p:ph idx="1"/>
          </p:nvPr>
        </p:nvSpPr>
        <p:spPr>
          <a:xfrm>
            <a:off x="609600" y="1600201"/>
            <a:ext cx="10972800" cy="3581399"/>
          </a:xfrm>
        </p:spPr>
        <p:txBody>
          <a:bodyPr>
            <a:normAutofit fontScale="92500"/>
          </a:bodyPr>
          <a:lstStyle/>
          <a:p>
            <a:r>
              <a:rPr lang="en-US" b="1" u="sng" dirty="0" err="1">
                <a:solidFill>
                  <a:srgbClr val="C00000"/>
                </a:solidFill>
              </a:rPr>
              <a:t>Yik</a:t>
            </a:r>
            <a:r>
              <a:rPr lang="en-US" b="1" u="sng" dirty="0">
                <a:solidFill>
                  <a:srgbClr val="C00000"/>
                </a:solidFill>
              </a:rPr>
              <a:t> Yak:</a:t>
            </a:r>
            <a:r>
              <a:rPr lang="en-US" b="1" dirty="0">
                <a:solidFill>
                  <a:srgbClr val="C00000"/>
                </a:solidFill>
              </a:rPr>
              <a:t> </a:t>
            </a:r>
            <a:r>
              <a:rPr lang="en-US" dirty="0"/>
              <a:t>“Find your Herd” Allows students to get a live feed of what people are saying around them. What differentiates </a:t>
            </a:r>
            <a:r>
              <a:rPr lang="en-US" dirty="0" err="1"/>
              <a:t>Yik</a:t>
            </a:r>
            <a:r>
              <a:rPr lang="en-US" dirty="0"/>
              <a:t> Yak from other anonymous messaging apps is that it is location based. The app combines GPS and instant messaging technologies to allow users to share and discover what people are talking about within a 10-mile radius. For this reason the app has become a particularly popular source for news and gossip on college campuses.</a:t>
            </a:r>
          </a:p>
        </p:txBody>
      </p:sp>
      <p:sp>
        <p:nvSpPr>
          <p:cNvPr id="6" name="Title 5">
            <a:extLst>
              <a:ext uri="{FF2B5EF4-FFF2-40B4-BE49-F238E27FC236}">
                <a16:creationId xmlns:a16="http://schemas.microsoft.com/office/drawing/2014/main" id="{F047D582-841F-49CE-85D4-D797B8AFDA32}"/>
              </a:ext>
            </a:extLst>
          </p:cNvPr>
          <p:cNvSpPr>
            <a:spLocks noGrp="1"/>
          </p:cNvSpPr>
          <p:nvPr>
            <p:ph type="title"/>
          </p:nvPr>
        </p:nvSpPr>
        <p:spPr>
          <a:xfrm>
            <a:off x="1485900" y="441908"/>
            <a:ext cx="9220200" cy="944562"/>
          </a:xfrm>
        </p:spPr>
        <p:txBody>
          <a:bodyPr>
            <a:noAutofit/>
          </a:bodyPr>
          <a:lstStyle/>
          <a:p>
            <a:r>
              <a:rPr lang="en-US" dirty="0">
                <a:latin typeface="Arial" panose="020B0604020202020204" pitchFamily="34" charset="0"/>
                <a:cs typeface="Arial" panose="020B0604020202020204" pitchFamily="34" charset="0"/>
              </a:rPr>
              <a:t>Apps Used by Teens and Tweens</a:t>
            </a:r>
          </a:p>
        </p:txBody>
      </p:sp>
    </p:spTree>
    <p:extLst>
      <p:ext uri="{BB962C8B-B14F-4D97-AF65-F5344CB8AC3E}">
        <p14:creationId xmlns:p14="http://schemas.microsoft.com/office/powerpoint/2010/main" val="1982679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219200" y="1600202"/>
            <a:ext cx="9982200" cy="3720078"/>
          </a:xfrm>
          <a:noFill/>
        </p:spPr>
        <p:txBody>
          <a:bodyPr>
            <a:normAutofit/>
          </a:bodyPr>
          <a:lstStyle/>
          <a:p>
            <a:pPr fontAlgn="base"/>
            <a:r>
              <a:rPr lang="en-US" b="1" u="sng" dirty="0" err="1">
                <a:solidFill>
                  <a:srgbClr val="C00000"/>
                </a:solidFill>
              </a:rPr>
              <a:t>Voxer</a:t>
            </a:r>
            <a:r>
              <a:rPr lang="en-US" b="1" u="sng" dirty="0">
                <a:solidFill>
                  <a:srgbClr val="C00000"/>
                </a:solidFill>
              </a:rPr>
              <a:t>:</a:t>
            </a:r>
            <a:r>
              <a:rPr lang="en-US" dirty="0"/>
              <a:t> A walkie talkie app that allows users to share short little voice notes that make the experience similar to chatting back and forth on a walkie-talkie.  Images and texts can also be shared.  Users can chat one on one or in groups.  The app shares the users current location by default which can put kids at risk. Terms of use places the age requirement to use this app at 13 years old.</a:t>
            </a:r>
          </a:p>
        </p:txBody>
      </p:sp>
      <p:sp>
        <p:nvSpPr>
          <p:cNvPr id="2" name="AutoShape 4" descr="Image result for fess app"/>
          <p:cNvSpPr>
            <a:spLocks noChangeAspect="1" noChangeArrowheads="1"/>
          </p:cNvSpPr>
          <p:nvPr/>
        </p:nvSpPr>
        <p:spPr bwMode="auto">
          <a:xfrm>
            <a:off x="-457200" y="1447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Image result for fess app"/>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voxer app"/>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itle 5">
            <a:extLst>
              <a:ext uri="{FF2B5EF4-FFF2-40B4-BE49-F238E27FC236}">
                <a16:creationId xmlns:a16="http://schemas.microsoft.com/office/drawing/2014/main" id="{3EFAF72E-48E8-4205-8D89-713571D2E84E}"/>
              </a:ext>
            </a:extLst>
          </p:cNvPr>
          <p:cNvSpPr>
            <a:spLocks noGrp="1"/>
          </p:cNvSpPr>
          <p:nvPr>
            <p:ph type="title"/>
          </p:nvPr>
        </p:nvSpPr>
        <p:spPr>
          <a:xfrm>
            <a:off x="1485900" y="441908"/>
            <a:ext cx="9220200" cy="944562"/>
          </a:xfrm>
        </p:spPr>
        <p:txBody>
          <a:bodyPr>
            <a:noAutofit/>
          </a:bodyPr>
          <a:lstStyle/>
          <a:p>
            <a:r>
              <a:rPr lang="en-US" dirty="0">
                <a:latin typeface="Arial" panose="020B0604020202020204" pitchFamily="34" charset="0"/>
                <a:cs typeface="Arial" panose="020B0604020202020204" pitchFamily="34" charset="0"/>
              </a:rPr>
              <a:t>Apps Used by Teens and Tweens</a:t>
            </a:r>
          </a:p>
        </p:txBody>
      </p:sp>
    </p:spTree>
    <p:extLst>
      <p:ext uri="{BB962C8B-B14F-4D97-AF65-F5344CB8AC3E}">
        <p14:creationId xmlns:p14="http://schemas.microsoft.com/office/powerpoint/2010/main" val="4104573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Resources</a:t>
            </a:r>
          </a:p>
        </p:txBody>
      </p:sp>
      <p:sp>
        <p:nvSpPr>
          <p:cNvPr id="3" name="Content Placeholder 2"/>
          <p:cNvSpPr>
            <a:spLocks noGrp="1"/>
          </p:cNvSpPr>
          <p:nvPr>
            <p:ph idx="1"/>
          </p:nvPr>
        </p:nvSpPr>
        <p:spPr>
          <a:xfrm>
            <a:off x="609600" y="1600201"/>
            <a:ext cx="10972800" cy="3581399"/>
          </a:xfrm>
        </p:spPr>
        <p:txBody>
          <a:bodyPr/>
          <a:lstStyle/>
          <a:p>
            <a:r>
              <a:rPr lang="en-US" sz="2400" dirty="0">
                <a:latin typeface="+mj-lt"/>
              </a:rPr>
              <a:t> </a:t>
            </a:r>
            <a:r>
              <a:rPr lang="en-US" sz="2400" dirty="0">
                <a:latin typeface="+mj-lt"/>
                <a:hlinkClick r:id="rId2"/>
              </a:rPr>
              <a:t>Did You Know 2022</a:t>
            </a:r>
            <a:endParaRPr lang="en-US" sz="2400" dirty="0">
              <a:latin typeface="+mj-lt"/>
            </a:endParaRPr>
          </a:p>
          <a:p>
            <a:r>
              <a:rPr lang="en-US" sz="2400" dirty="0">
                <a:latin typeface="+mj-lt"/>
              </a:rPr>
              <a:t>Screen Retriever: </a:t>
            </a:r>
            <a:r>
              <a:rPr lang="en-US" sz="2400" dirty="0">
                <a:latin typeface="+mj-lt"/>
                <a:hlinkClick r:id="rId3"/>
              </a:rPr>
              <a:t>http://www.screenretriever.com/Popular-Moble-Apps-for-Teens</a:t>
            </a:r>
            <a:endParaRPr lang="en-US" sz="2400" dirty="0">
              <a:latin typeface="+mj-lt"/>
            </a:endParaRPr>
          </a:p>
          <a:p>
            <a:r>
              <a:rPr lang="en-US" sz="2400" dirty="0">
                <a:latin typeface="+mj-lt"/>
              </a:rPr>
              <a:t>Cyberbullying Research Center: </a:t>
            </a:r>
            <a:r>
              <a:rPr lang="en-US" sz="2400" dirty="0">
                <a:latin typeface="+mj-lt"/>
                <a:hlinkClick r:id="rId4"/>
              </a:rPr>
              <a:t>http://cyberbullying.org/the-importance-of-your-digital-reputation/</a:t>
            </a:r>
            <a:r>
              <a:rPr lang="en-US" sz="2400" dirty="0">
                <a:latin typeface="+mj-lt"/>
              </a:rPr>
              <a:t> ; </a:t>
            </a:r>
            <a:r>
              <a:rPr lang="en-US" sz="2400" dirty="0">
                <a:latin typeface="+mj-lt"/>
                <a:hlinkClick r:id="rId5"/>
              </a:rPr>
              <a:t>http://cyberbullying.org/smart-social-networking/</a:t>
            </a:r>
            <a:endParaRPr lang="en-US" sz="2400" dirty="0">
              <a:latin typeface="+mj-lt"/>
            </a:endParaRPr>
          </a:p>
          <a:p>
            <a:r>
              <a:rPr lang="en-US" sz="2400" dirty="0"/>
              <a:t>Apps Stats </a:t>
            </a:r>
            <a:r>
              <a:rPr lang="en-US" sz="2400" dirty="0">
                <a:hlinkClick r:id="rId6"/>
              </a:rPr>
              <a:t>statista.com</a:t>
            </a:r>
            <a:endParaRPr lang="en-US" sz="2400" dirty="0"/>
          </a:p>
          <a:p>
            <a:r>
              <a:rPr lang="en-US" sz="2400" dirty="0">
                <a:latin typeface="+mj-lt"/>
                <a:hlinkClick r:id="rId7"/>
              </a:rPr>
              <a:t>Pew Research Center Internet, Tech Survey </a:t>
            </a:r>
            <a:endParaRPr lang="en-US" sz="2400" dirty="0">
              <a:latin typeface="+mj-lt"/>
            </a:endParaRPr>
          </a:p>
          <a:p>
            <a:r>
              <a:rPr lang="en-US" sz="2400" dirty="0">
                <a:latin typeface="+mj-lt"/>
              </a:rPr>
              <a:t>Common Sense Media, Social Media for Teens </a:t>
            </a:r>
          </a:p>
        </p:txBody>
      </p:sp>
    </p:spTree>
    <p:extLst>
      <p:ext uri="{BB962C8B-B14F-4D97-AF65-F5344CB8AC3E}">
        <p14:creationId xmlns:p14="http://schemas.microsoft.com/office/powerpoint/2010/main" val="2134221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1215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3500">
        <p15:prstTrans prst="drape"/>
      </p:transition>
    </mc:Choice>
    <mc:Fallback xmlns="">
      <p:transition spd="slow" advTm="35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578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3500">
        <p15:prstTrans prst="drape"/>
      </p:transition>
    </mc:Choice>
    <mc:Fallback xmlns="">
      <p:transition spd="slow" advTm="35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3212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615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463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678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3500">
        <p15:prstTrans prst="drape"/>
      </p:transition>
    </mc:Choice>
    <mc:Fallback xmlns="">
      <p:transition spd="slow" advTm="35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19374</TotalTime>
  <Words>1474</Words>
  <Application>Microsoft Office PowerPoint</Application>
  <PresentationFormat>Widescreen</PresentationFormat>
  <Paragraphs>74</Paragraphs>
  <Slides>32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Adobe Gothic Std B</vt:lpstr>
      <vt:lpstr>Arial</vt:lpstr>
      <vt:lpstr>Calibri</vt:lpstr>
      <vt:lpstr>Office Theme</vt:lpstr>
      <vt:lpstr>Social ME in Social Media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Daily</vt:lpstr>
      <vt:lpstr>PowerPoint Presentation</vt:lpstr>
      <vt:lpstr>PowerPoint Presentation</vt:lpstr>
      <vt:lpstr>PowerPoint Presentation</vt:lpstr>
      <vt:lpstr>Do’s of Social Media</vt:lpstr>
      <vt:lpstr>Don’ts of Social Media</vt:lpstr>
      <vt:lpstr>Social Media Guidelines for Educators</vt:lpstr>
      <vt:lpstr>One more Warning</vt:lpstr>
      <vt:lpstr>Educate our Students  and their Parents</vt:lpstr>
      <vt:lpstr>What Social Media Apps  are students using???</vt:lpstr>
      <vt:lpstr>Content-Hiding Apps</vt:lpstr>
      <vt:lpstr>Common Sense Media Videos</vt:lpstr>
      <vt:lpstr>Apps Used by Teens and Tweens</vt:lpstr>
      <vt:lpstr>Apps Used by Teens and Tweens</vt:lpstr>
      <vt:lpstr>Apps Used by Teens and Tweens</vt:lpstr>
      <vt:lpstr>Apps Used by Teens and Tweens</vt:lpstr>
      <vt:lpstr>Apps Used by Teens and Tweens</vt:lpstr>
      <vt:lpstr>Apps Used by Teens and Tweens</vt:lpstr>
      <vt:lpstr>Apps Used by Teens and Tweens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Bullying is…</dc:title>
  <dc:creator>Karen McCuiston</dc:creator>
  <cp:lastModifiedBy>Elizabeth Abanathy</cp:lastModifiedBy>
  <cp:revision>141</cp:revision>
  <cp:lastPrinted>2013-09-30T17:54:35Z</cp:lastPrinted>
  <dcterms:created xsi:type="dcterms:W3CDTF">2013-09-06T19:16:35Z</dcterms:created>
  <dcterms:modified xsi:type="dcterms:W3CDTF">2023-05-15T16:35:29Z</dcterms:modified>
</cp:coreProperties>
</file>