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9"/>
  </p:notesMasterIdLst>
  <p:sldIdLst>
    <p:sldId id="256" r:id="rId2"/>
    <p:sldId id="258" r:id="rId3"/>
    <p:sldId id="270" r:id="rId4"/>
    <p:sldId id="273" r:id="rId5"/>
    <p:sldId id="271" r:id="rId6"/>
    <p:sldId id="274" r:id="rId7"/>
    <p:sldId id="259" r:id="rId8"/>
    <p:sldId id="261" r:id="rId9"/>
    <p:sldId id="263" r:id="rId10"/>
    <p:sldId id="278" r:id="rId11"/>
    <p:sldId id="266" r:id="rId12"/>
    <p:sldId id="277" r:id="rId13"/>
    <p:sldId id="281" r:id="rId14"/>
    <p:sldId id="282" r:id="rId15"/>
    <p:sldId id="308" r:id="rId16"/>
    <p:sldId id="269" r:id="rId17"/>
    <p:sldId id="30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71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86" y="20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2189"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E9BF31-BFAD-43D9-987B-E49E88E99CDB}" type="datetimeFigureOut">
              <a:rPr lang="en-US" smtClean="0"/>
              <a:t>5/15/2023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B8743C-DBB2-41D5-9735-B63E6B1CEF90}" type="slidenum">
              <a:rPr lang="en-US" smtClean="0"/>
              <a:t>‹#›</a:t>
            </a:fld>
            <a:endParaRPr lang="en-US"/>
          </a:p>
        </p:txBody>
      </p:sp>
    </p:spTree>
    <p:extLst>
      <p:ext uri="{BB962C8B-B14F-4D97-AF65-F5344CB8AC3E}">
        <p14:creationId xmlns:p14="http://schemas.microsoft.com/office/powerpoint/2010/main" val="841452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9901" y="2895600"/>
            <a:ext cx="6096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2" name="Date Placeholder 21"/>
          <p:cNvSpPr>
            <a:spLocks noGrp="1"/>
          </p:cNvSpPr>
          <p:nvPr>
            <p:ph type="dt" sz="half" idx="10"/>
          </p:nvPr>
        </p:nvSpPr>
        <p:spPr/>
        <p:txBody>
          <a:bodyPr/>
          <a:lstStyle/>
          <a:p>
            <a:fld id="{1C9F26E4-5E44-4376-8E72-C23C20AB6D79}" type="datetimeFigureOut">
              <a:rPr lang="en-US" smtClean="0"/>
              <a:t>5/15/2023</a:t>
            </a:fld>
            <a:endParaRPr lang="en-US"/>
          </a:p>
        </p:txBody>
      </p:sp>
      <p:sp>
        <p:nvSpPr>
          <p:cNvPr id="23" name="Slide Number Placeholder 22"/>
          <p:cNvSpPr>
            <a:spLocks noGrp="1"/>
          </p:cNvSpPr>
          <p:nvPr>
            <p:ph type="sldNum" sz="quarter" idx="11"/>
          </p:nvPr>
        </p:nvSpPr>
        <p:spPr/>
        <p:txBody>
          <a:bodyPr/>
          <a:lstStyle/>
          <a:p>
            <a:fld id="{A4F56BBC-F41B-43EE-9AE1-E621C7207D64}"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469901" y="457201"/>
            <a:ext cx="1024128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9F26E4-5E44-4376-8E72-C23C20AB6D79}"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56BBC-F41B-43EE-9AE1-E621C7207D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9F26E4-5E44-4376-8E72-C23C20AB6D79}"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56BBC-F41B-43EE-9AE1-E621C7207D6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490DB98-4999-466B-A768-90A2BFA976FE}" type="slidenum">
              <a:rPr lang="en-US"/>
              <a:pPr>
                <a:defRPr/>
              </a:pPr>
              <a:t>‹#›</a:t>
            </a:fld>
            <a:endParaRPr lang="en-US"/>
          </a:p>
        </p:txBody>
      </p:sp>
    </p:spTree>
    <p:extLst>
      <p:ext uri="{BB962C8B-B14F-4D97-AF65-F5344CB8AC3E}">
        <p14:creationId xmlns:p14="http://schemas.microsoft.com/office/powerpoint/2010/main" val="1661079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928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69901" y="1463040"/>
            <a:ext cx="10241280" cy="4724400"/>
          </a:xfrm>
        </p:spPr>
        <p:txBody>
          <a:bodyPr>
            <a:normAutofit/>
          </a:bodyPr>
          <a:lstStyle>
            <a:lvl1pPr>
              <a:defRPr sz="3600" b="0">
                <a:solidFill>
                  <a:schemeClr val="tx1"/>
                </a:solidFill>
                <a:latin typeface="Arial" pitchFamily="34" charset="0"/>
                <a:cs typeface="Arial" pitchFamily="34" charset="0"/>
              </a:defRPr>
            </a:lvl1pPr>
            <a:lvl2pPr>
              <a:defRPr sz="3200" b="0">
                <a:solidFill>
                  <a:schemeClr val="tx1"/>
                </a:solidFill>
                <a:latin typeface="Arial" pitchFamily="34" charset="0"/>
                <a:cs typeface="Arial" pitchFamily="34" charset="0"/>
              </a:defRPr>
            </a:lvl2pPr>
            <a:lvl3pPr>
              <a:defRPr sz="3200" b="0">
                <a:solidFill>
                  <a:schemeClr val="tx1"/>
                </a:solidFill>
                <a:latin typeface="Arial" pitchFamily="34" charset="0"/>
                <a:cs typeface="Arial" pitchFamily="34" charset="0"/>
              </a:defRPr>
            </a:lvl3pPr>
            <a:lvl4pPr>
              <a:defRPr sz="3200" b="0">
                <a:solidFill>
                  <a:schemeClr val="tx1"/>
                </a:solidFill>
                <a:latin typeface="Arial" pitchFamily="34" charset="0"/>
                <a:cs typeface="Arial" pitchFamily="34" charset="0"/>
              </a:defRPr>
            </a:lvl4pPr>
            <a:lvl5pPr>
              <a:defRPr sz="3200" b="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Date Placeholder 11"/>
          <p:cNvSpPr>
            <a:spLocks noGrp="1"/>
          </p:cNvSpPr>
          <p:nvPr>
            <p:ph type="dt" sz="half" idx="14"/>
          </p:nvPr>
        </p:nvSpPr>
        <p:spPr/>
        <p:txBody>
          <a:bodyPr/>
          <a:lstStyle/>
          <a:p>
            <a:fld id="{1C9F26E4-5E44-4376-8E72-C23C20AB6D79}" type="datetimeFigureOut">
              <a:rPr lang="en-US" smtClean="0"/>
              <a:t>5/15/2023</a:t>
            </a:fld>
            <a:endParaRPr lang="en-US"/>
          </a:p>
        </p:txBody>
      </p:sp>
      <p:sp>
        <p:nvSpPr>
          <p:cNvPr id="19" name="Slide Number Placeholder 18"/>
          <p:cNvSpPr>
            <a:spLocks noGrp="1"/>
          </p:cNvSpPr>
          <p:nvPr>
            <p:ph type="sldNum" sz="quarter" idx="15"/>
          </p:nvPr>
        </p:nvSpPr>
        <p:spPr/>
        <p:txBody>
          <a:bodyPr/>
          <a:lstStyle/>
          <a:p>
            <a:fld id="{A4F56BBC-F41B-43EE-9AE1-E621C7207D64}"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noAutofit/>
          </a:bodyPr>
          <a:lstStyle>
            <a:lvl1pPr>
              <a:defRPr sz="4800" b="1">
                <a:solidFill>
                  <a:schemeClr val="tx1"/>
                </a:solidFill>
                <a:latin typeface="Arial Black" pitchFamily="34" charset="0"/>
              </a:defRPr>
            </a:lvl1pPr>
          </a:lstStyle>
          <a:p>
            <a:r>
              <a:rPr lang="en-US" dirty="0"/>
              <a:t>Click to </a:t>
            </a:r>
            <a:r>
              <a:rPr lang="en-US" dirty="0" err="1"/>
              <a:t>edi</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Subtitle 2"/>
          <p:cNvSpPr>
            <a:spLocks noGrp="1"/>
          </p:cNvSpPr>
          <p:nvPr>
            <p:ph type="subTitle" idx="1"/>
          </p:nvPr>
        </p:nvSpPr>
        <p:spPr>
          <a:xfrm>
            <a:off x="469901" y="4003302"/>
            <a:ext cx="6096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Date Placeholder 15"/>
          <p:cNvSpPr>
            <a:spLocks noGrp="1"/>
          </p:cNvSpPr>
          <p:nvPr>
            <p:ph type="dt" sz="half" idx="10"/>
          </p:nvPr>
        </p:nvSpPr>
        <p:spPr/>
        <p:txBody>
          <a:bodyPr/>
          <a:lstStyle/>
          <a:p>
            <a:fld id="{1C9F26E4-5E44-4376-8E72-C23C20AB6D79}" type="datetimeFigureOut">
              <a:rPr lang="en-US" smtClean="0"/>
              <a:t>5/15/2023</a:t>
            </a:fld>
            <a:endParaRPr lang="en-US"/>
          </a:p>
        </p:txBody>
      </p:sp>
      <p:sp>
        <p:nvSpPr>
          <p:cNvPr id="20" name="Slide Number Placeholder 19"/>
          <p:cNvSpPr>
            <a:spLocks noGrp="1"/>
          </p:cNvSpPr>
          <p:nvPr>
            <p:ph type="sldNum" sz="quarter" idx="11"/>
          </p:nvPr>
        </p:nvSpPr>
        <p:spPr/>
        <p:txBody>
          <a:bodyPr/>
          <a:lstStyle/>
          <a:p>
            <a:fld id="{A4F56BBC-F41B-43EE-9AE1-E621C7207D64}"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12192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8" name="Straight Connector 17"/>
          <p:cNvCxnSpPr/>
          <p:nvPr/>
        </p:nvCxnSpPr>
        <p:spPr>
          <a:xfrm>
            <a:off x="-5919" y="1828800"/>
            <a:ext cx="12192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472488" y="1990078"/>
            <a:ext cx="11253216" cy="1984248"/>
          </a:xfrm>
        </p:spPr>
        <p:txBody>
          <a:bodyPr>
            <a:noAutofit/>
          </a:bodyPr>
          <a:lstStyle>
            <a:lvl1pPr>
              <a:defRPr kumimoji="0" lang="en-US" sz="6000" b="1" i="0" u="none" strike="noStrike" kern="1200" cap="none" spc="0" normalizeH="0" baseline="0" noProof="0" dirty="0" smtClean="0">
                <a:ln>
                  <a:noFill/>
                </a:ln>
                <a:solidFill>
                  <a:srgbClr val="000066"/>
                </a:soli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dirty="0"/>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Content Placeholder 11"/>
          <p:cNvSpPr>
            <a:spLocks noGrp="1"/>
          </p:cNvSpPr>
          <p:nvPr>
            <p:ph sz="quarter" idx="14"/>
          </p:nvPr>
        </p:nvSpPr>
        <p:spPr>
          <a:xfrm>
            <a:off x="6534912" y="1463040"/>
            <a:ext cx="5181600" cy="428853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30"/>
          <p:cNvSpPr>
            <a:spLocks noGrp="1"/>
          </p:cNvSpPr>
          <p:nvPr>
            <p:ph sz="quarter" idx="13"/>
          </p:nvPr>
        </p:nvSpPr>
        <p:spPr>
          <a:xfrm>
            <a:off x="469901" y="1463040"/>
            <a:ext cx="5181600" cy="428853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itle 26"/>
          <p:cNvSpPr>
            <a:spLocks noGrp="1"/>
          </p:cNvSpPr>
          <p:nvPr>
            <p:ph type="title"/>
          </p:nvPr>
        </p:nvSpPr>
        <p:spPr/>
        <p:txBody>
          <a:bodyPr/>
          <a:lstStyle/>
          <a:p>
            <a:r>
              <a:rPr lang="en-US"/>
              <a:t>Click to edit Master title style</a:t>
            </a:r>
            <a:endParaRPr lang="en-US" dirty="0"/>
          </a:p>
        </p:txBody>
      </p:sp>
      <p:sp>
        <p:nvSpPr>
          <p:cNvPr id="20" name="Date Placeholder 19"/>
          <p:cNvSpPr>
            <a:spLocks noGrp="1"/>
          </p:cNvSpPr>
          <p:nvPr>
            <p:ph type="dt" sz="half" idx="15"/>
          </p:nvPr>
        </p:nvSpPr>
        <p:spPr/>
        <p:txBody>
          <a:bodyPr/>
          <a:lstStyle/>
          <a:p>
            <a:fld id="{1C9F26E4-5E44-4376-8E72-C23C20AB6D79}" type="datetimeFigureOut">
              <a:rPr lang="en-US" smtClean="0"/>
              <a:t>5/15/2023</a:t>
            </a:fld>
            <a:endParaRPr lang="en-US"/>
          </a:p>
        </p:txBody>
      </p:sp>
      <p:sp>
        <p:nvSpPr>
          <p:cNvPr id="25" name="Slide Number Placeholder 24"/>
          <p:cNvSpPr>
            <a:spLocks noGrp="1"/>
          </p:cNvSpPr>
          <p:nvPr>
            <p:ph type="sldNum" sz="quarter" idx="16"/>
          </p:nvPr>
        </p:nvSpPr>
        <p:spPr/>
        <p:txBody>
          <a:bodyPr/>
          <a:lstStyle/>
          <a:p>
            <a:fld id="{A4F56BBC-F41B-43EE-9AE1-E621C7207D64}"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ext Placeholder 3"/>
          <p:cNvSpPr>
            <a:spLocks noGrp="1"/>
          </p:cNvSpPr>
          <p:nvPr>
            <p:ph type="body" sz="half" idx="2"/>
          </p:nvPr>
        </p:nvSpPr>
        <p:spPr>
          <a:xfrm>
            <a:off x="469901" y="1463041"/>
            <a:ext cx="51816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9" name="Text Placeholder 3"/>
          <p:cNvSpPr>
            <a:spLocks noGrp="1"/>
          </p:cNvSpPr>
          <p:nvPr>
            <p:ph type="body" sz="half" idx="15"/>
          </p:nvPr>
        </p:nvSpPr>
        <p:spPr>
          <a:xfrm>
            <a:off x="6534151" y="1463041"/>
            <a:ext cx="51816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Content Placeholder 11"/>
          <p:cNvSpPr>
            <a:spLocks noGrp="1"/>
          </p:cNvSpPr>
          <p:nvPr>
            <p:ph sz="quarter" idx="14"/>
          </p:nvPr>
        </p:nvSpPr>
        <p:spPr>
          <a:xfrm>
            <a:off x="6534151" y="2011680"/>
            <a:ext cx="5181600" cy="373684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Content Placeholder 30"/>
          <p:cNvSpPr>
            <a:spLocks noGrp="1"/>
          </p:cNvSpPr>
          <p:nvPr>
            <p:ph sz="quarter" idx="13"/>
          </p:nvPr>
        </p:nvSpPr>
        <p:spPr>
          <a:xfrm>
            <a:off x="469901" y="2011680"/>
            <a:ext cx="5181600" cy="373684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0" name="Title 29"/>
          <p:cNvSpPr>
            <a:spLocks noGrp="1"/>
          </p:cNvSpPr>
          <p:nvPr>
            <p:ph type="title"/>
          </p:nvPr>
        </p:nvSpPr>
        <p:spPr/>
        <p:txBody>
          <a:bodyPr/>
          <a:lstStyle/>
          <a:p>
            <a:r>
              <a:rPr lang="en-US"/>
              <a:t>Click to edit Master title style</a:t>
            </a:r>
          </a:p>
        </p:txBody>
      </p:sp>
      <p:sp>
        <p:nvSpPr>
          <p:cNvPr id="20" name="Date Placeholder 19"/>
          <p:cNvSpPr>
            <a:spLocks noGrp="1"/>
          </p:cNvSpPr>
          <p:nvPr>
            <p:ph type="dt" sz="half" idx="16"/>
          </p:nvPr>
        </p:nvSpPr>
        <p:spPr/>
        <p:txBody>
          <a:bodyPr/>
          <a:lstStyle/>
          <a:p>
            <a:fld id="{1C9F26E4-5E44-4376-8E72-C23C20AB6D79}" type="datetimeFigureOut">
              <a:rPr lang="en-US" smtClean="0"/>
              <a:t>5/15/2023</a:t>
            </a:fld>
            <a:endParaRPr lang="en-US"/>
          </a:p>
        </p:txBody>
      </p:sp>
      <p:sp>
        <p:nvSpPr>
          <p:cNvPr id="24" name="Slide Number Placeholder 23"/>
          <p:cNvSpPr>
            <a:spLocks noGrp="1"/>
          </p:cNvSpPr>
          <p:nvPr>
            <p:ph type="sldNum" sz="quarter" idx="17"/>
          </p:nvPr>
        </p:nvSpPr>
        <p:spPr/>
        <p:txBody>
          <a:bodyPr/>
          <a:lstStyle/>
          <a:p>
            <a:fld id="{A4F56BBC-F41B-43EE-9AE1-E621C7207D64}"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10"/>
          <p:cNvSpPr>
            <a:spLocks noGrp="1"/>
          </p:cNvSpPr>
          <p:nvPr>
            <p:ph type="dt" sz="half" idx="10"/>
          </p:nvPr>
        </p:nvSpPr>
        <p:spPr/>
        <p:txBody>
          <a:bodyPr/>
          <a:lstStyle/>
          <a:p>
            <a:fld id="{1C9F26E4-5E44-4376-8E72-C23C20AB6D79}" type="datetimeFigureOut">
              <a:rPr lang="en-US" smtClean="0"/>
              <a:t>5/15/2023</a:t>
            </a:fld>
            <a:endParaRPr lang="en-US"/>
          </a:p>
        </p:txBody>
      </p:sp>
      <p:sp>
        <p:nvSpPr>
          <p:cNvPr id="14" name="Slide Number Placeholder 13"/>
          <p:cNvSpPr>
            <a:spLocks noGrp="1"/>
          </p:cNvSpPr>
          <p:nvPr>
            <p:ph type="sldNum" sz="quarter" idx="11"/>
          </p:nvPr>
        </p:nvSpPr>
        <p:spPr/>
        <p:txBody>
          <a:bodyPr/>
          <a:lstStyle/>
          <a:p>
            <a:fld id="{A4F56BBC-F41B-43EE-9AE1-E621C7207D64}"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Date Placeholder 6"/>
          <p:cNvSpPr>
            <a:spLocks noGrp="1"/>
          </p:cNvSpPr>
          <p:nvPr>
            <p:ph type="dt" sz="half" idx="10"/>
          </p:nvPr>
        </p:nvSpPr>
        <p:spPr/>
        <p:txBody>
          <a:bodyPr/>
          <a:lstStyle/>
          <a:p>
            <a:fld id="{1C9F26E4-5E44-4376-8E72-C23C20AB6D79}" type="datetimeFigureOut">
              <a:rPr lang="en-US" smtClean="0"/>
              <a:t>5/15/2023</a:t>
            </a:fld>
            <a:endParaRPr lang="en-US"/>
          </a:p>
        </p:txBody>
      </p:sp>
      <p:sp>
        <p:nvSpPr>
          <p:cNvPr id="12" name="Slide Number Placeholder 11"/>
          <p:cNvSpPr>
            <a:spLocks noGrp="1"/>
          </p:cNvSpPr>
          <p:nvPr>
            <p:ph type="sldNum" sz="quarter" idx="11"/>
          </p:nvPr>
        </p:nvSpPr>
        <p:spPr/>
        <p:txBody>
          <a:bodyPr/>
          <a:lstStyle/>
          <a:p>
            <a:fld id="{A4F56BBC-F41B-43EE-9AE1-E621C7207D64}"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0" y="5734050"/>
            <a:ext cx="12192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2" name="Straight Connector 21"/>
          <p:cNvCxnSpPr/>
          <p:nvPr/>
        </p:nvCxnSpPr>
        <p:spPr>
          <a:xfrm>
            <a:off x="0" y="5695950"/>
            <a:ext cx="12192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a:t>Click to edit Master title style</a:t>
            </a:r>
          </a:p>
        </p:txBody>
      </p:sp>
      <p:sp>
        <p:nvSpPr>
          <p:cNvPr id="11" name="Text Placeholder 3"/>
          <p:cNvSpPr>
            <a:spLocks noGrp="1"/>
          </p:cNvSpPr>
          <p:nvPr>
            <p:ph type="body" sz="half" idx="2"/>
          </p:nvPr>
        </p:nvSpPr>
        <p:spPr>
          <a:xfrm>
            <a:off x="469902" y="1463040"/>
            <a:ext cx="4508500"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Content Placeholder 11"/>
          <p:cNvSpPr>
            <a:spLocks noGrp="1"/>
          </p:cNvSpPr>
          <p:nvPr>
            <p:ph sz="quarter" idx="14"/>
          </p:nvPr>
        </p:nvSpPr>
        <p:spPr>
          <a:xfrm>
            <a:off x="5473700" y="1463040"/>
            <a:ext cx="6242051" cy="396849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p:cNvSpPr>
            <a:spLocks noGrp="1"/>
          </p:cNvSpPr>
          <p:nvPr>
            <p:ph type="dt" sz="half" idx="15"/>
          </p:nvPr>
        </p:nvSpPr>
        <p:spPr/>
        <p:txBody>
          <a:bodyPr/>
          <a:lstStyle/>
          <a:p>
            <a:fld id="{1C9F26E4-5E44-4376-8E72-C23C20AB6D79}" type="datetimeFigureOut">
              <a:rPr lang="en-US" smtClean="0"/>
              <a:t>5/15/2023</a:t>
            </a:fld>
            <a:endParaRPr lang="en-US"/>
          </a:p>
        </p:txBody>
      </p:sp>
      <p:sp>
        <p:nvSpPr>
          <p:cNvPr id="18" name="Slide Number Placeholder 17"/>
          <p:cNvSpPr>
            <a:spLocks noGrp="1"/>
          </p:cNvSpPr>
          <p:nvPr>
            <p:ph type="sldNum" sz="quarter" idx="16"/>
          </p:nvPr>
        </p:nvSpPr>
        <p:spPr/>
        <p:txBody>
          <a:bodyPr/>
          <a:lstStyle/>
          <a:p>
            <a:fld id="{A4F56BBC-F41B-43EE-9AE1-E621C7207D64}"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6972299" y="0"/>
            <a:ext cx="5219700"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5" name="Text Placeholder 24"/>
          <p:cNvSpPr>
            <a:spLocks noGrp="1"/>
          </p:cNvSpPr>
          <p:nvPr>
            <p:ph type="body" sz="quarter" idx="13"/>
          </p:nvPr>
        </p:nvSpPr>
        <p:spPr>
          <a:xfrm>
            <a:off x="469901" y="1600200"/>
            <a:ext cx="6096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a:t>Click to edit Master text styles</a:t>
            </a:r>
          </a:p>
        </p:txBody>
      </p:sp>
      <p:sp>
        <p:nvSpPr>
          <p:cNvPr id="11" name="Rectangle 10"/>
          <p:cNvSpPr/>
          <p:nvPr/>
        </p:nvSpPr>
        <p:spPr>
          <a:xfrm>
            <a:off x="0" y="5734050"/>
            <a:ext cx="12192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2" name="Straight Connector 11"/>
          <p:cNvCxnSpPr/>
          <p:nvPr/>
        </p:nvCxnSpPr>
        <p:spPr>
          <a:xfrm>
            <a:off x="0" y="5695950"/>
            <a:ext cx="12192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469900" y="275208"/>
            <a:ext cx="6096000" cy="1324992"/>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13" name="Date Placeholder 12"/>
          <p:cNvSpPr>
            <a:spLocks noGrp="1"/>
          </p:cNvSpPr>
          <p:nvPr>
            <p:ph type="dt" sz="half" idx="14"/>
          </p:nvPr>
        </p:nvSpPr>
        <p:spPr/>
        <p:txBody>
          <a:bodyPr/>
          <a:lstStyle/>
          <a:p>
            <a:fld id="{1C9F26E4-5E44-4376-8E72-C23C20AB6D79}" type="datetimeFigureOut">
              <a:rPr lang="en-US" smtClean="0"/>
              <a:t>5/15/2023</a:t>
            </a:fld>
            <a:endParaRPr lang="en-US"/>
          </a:p>
        </p:txBody>
      </p:sp>
      <p:sp>
        <p:nvSpPr>
          <p:cNvPr id="20" name="Slide Number Placeholder 19"/>
          <p:cNvSpPr>
            <a:spLocks noGrp="1"/>
          </p:cNvSpPr>
          <p:nvPr>
            <p:ph type="sldNum" sz="quarter" idx="15"/>
          </p:nvPr>
        </p:nvSpPr>
        <p:spPr/>
        <p:txBody>
          <a:bodyPr/>
          <a:lstStyle/>
          <a:p>
            <a:fld id="{A4F56BBC-F41B-43EE-9AE1-E621C7207D64}"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9901" y="228600"/>
            <a:ext cx="10241280" cy="1066800"/>
          </a:xfrm>
          <a:prstGeom prst="rect">
            <a:avLst/>
          </a:prstGeom>
        </p:spPr>
        <p:txBody>
          <a:bodyPr vert="horz" lIns="91440" tIns="45720" rIns="91440" bIns="45720" rtlCol="0" anchor="b" anchorCtr="0">
            <a:normAutofit/>
          </a:bodyPr>
          <a:lstStyle/>
          <a:p>
            <a:r>
              <a:rPr lang="en-US" dirty="0"/>
              <a:t>Click to edit Master title style</a:t>
            </a:r>
          </a:p>
        </p:txBody>
      </p:sp>
      <p:sp>
        <p:nvSpPr>
          <p:cNvPr id="3" name="Text Placeholder 2"/>
          <p:cNvSpPr>
            <a:spLocks noGrp="1"/>
          </p:cNvSpPr>
          <p:nvPr>
            <p:ph type="body" idx="1"/>
          </p:nvPr>
        </p:nvSpPr>
        <p:spPr>
          <a:xfrm>
            <a:off x="469901" y="1463040"/>
            <a:ext cx="10241280"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69901" y="6543676"/>
            <a:ext cx="195580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1C9F26E4-5E44-4376-8E72-C23C20AB6D79}" type="datetimeFigureOut">
              <a:rPr lang="en-US" smtClean="0"/>
              <a:t>5/15/2023</a:t>
            </a:fld>
            <a:endParaRPr lang="en-US"/>
          </a:p>
        </p:txBody>
      </p:sp>
      <p:sp>
        <p:nvSpPr>
          <p:cNvPr id="5" name="Footer Placeholder 4"/>
          <p:cNvSpPr>
            <a:spLocks noGrp="1"/>
          </p:cNvSpPr>
          <p:nvPr>
            <p:ph type="ftr" sz="quarter" idx="3"/>
          </p:nvPr>
        </p:nvSpPr>
        <p:spPr>
          <a:xfrm>
            <a:off x="2412999" y="6543676"/>
            <a:ext cx="5448300"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10515600" y="6543676"/>
            <a:ext cx="11684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A4F56BBC-F41B-43EE-9AE1-E621C7207D6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txStyles>
    <p:titleStyle>
      <a:lvl1pPr algn="l" defTabSz="914400" rtl="0" eaLnBrk="1" latinLnBrk="0" hangingPunct="1">
        <a:spcBef>
          <a:spcPts val="400"/>
        </a:spcBef>
        <a:buNone/>
        <a:defRPr sz="4000" b="0" kern="1200" cap="none" spc="0" baseline="0">
          <a:solidFill>
            <a:srgbClr val="000066"/>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rgbClr val="000066"/>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5520" y="1524001"/>
            <a:ext cx="7680960" cy="1905000"/>
          </a:xfrm>
        </p:spPr>
        <p:txBody>
          <a:bodyPr>
            <a:noAutofit/>
          </a:bodyPr>
          <a:lstStyle/>
          <a:p>
            <a:pPr algn="ctr"/>
            <a:r>
              <a:rPr lang="en-US" sz="8000" dirty="0">
                <a:ln w="17780" cmpd="sng">
                  <a:solidFill>
                    <a:schemeClr val="accent1">
                      <a:tint val="3000"/>
                    </a:schemeClr>
                  </a:solidFill>
                  <a:prstDash val="solid"/>
                  <a:miter lim="800000"/>
                </a:ln>
                <a:solidFill>
                  <a:srgbClr val="000066"/>
                </a:solidFill>
                <a:effectLst>
                  <a:outerShdw blurRad="55000" dist="50800" dir="5400000" algn="tl">
                    <a:srgbClr val="000000">
                      <a:alpha val="33000"/>
                    </a:srgbClr>
                  </a:outerShdw>
                </a:effectLst>
              </a:rPr>
              <a:t>What is Sexting?</a:t>
            </a:r>
          </a:p>
        </p:txBody>
      </p:sp>
    </p:spTree>
    <p:extLst>
      <p:ext uri="{BB962C8B-B14F-4D97-AF65-F5344CB8AC3E}">
        <p14:creationId xmlns:p14="http://schemas.microsoft.com/office/powerpoint/2010/main" val="275402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69900" y="1463040"/>
            <a:ext cx="11264899" cy="3794760"/>
          </a:xfrm>
        </p:spPr>
        <p:txBody>
          <a:bodyPr>
            <a:normAutofit fontScale="85000" lnSpcReduction="20000"/>
          </a:bodyPr>
          <a:lstStyle/>
          <a:p>
            <a:pPr marL="571500" indent="-571500">
              <a:buFont typeface="Arial" pitchFamily="34" charset="0"/>
              <a:buChar char="•"/>
            </a:pPr>
            <a:r>
              <a:rPr lang="en-US" dirty="0"/>
              <a:t>Then there's the emotional (and reputation) damage that can come from having intimate photos of yourself go to someone you might've thought was a friend or potential friend who forwards them on in what amounts to a violation of your trust. </a:t>
            </a:r>
          </a:p>
          <a:p>
            <a:pPr marL="571500" indent="-571500">
              <a:buFont typeface="Arial" pitchFamily="34" charset="0"/>
              <a:buChar char="•"/>
            </a:pPr>
            <a:r>
              <a:rPr lang="en-US" dirty="0"/>
              <a:t>That can be really hurtful, obviously. And as you know, digital photos are too easy to copy and paste onto the Web, where they can be archived and searchable pretty much forever.</a:t>
            </a:r>
          </a:p>
        </p:txBody>
      </p:sp>
      <p:sp>
        <p:nvSpPr>
          <p:cNvPr id="3" name="Title 2"/>
          <p:cNvSpPr>
            <a:spLocks noGrp="1"/>
          </p:cNvSpPr>
          <p:nvPr>
            <p:ph type="title"/>
          </p:nvPr>
        </p:nvSpPr>
        <p:spPr>
          <a:xfrm>
            <a:off x="1876426" y="228600"/>
            <a:ext cx="8334374" cy="1066800"/>
          </a:xfrm>
        </p:spPr>
        <p:txBody>
          <a:bodyPr/>
          <a:lstStyle/>
          <a:p>
            <a:pPr algn="ctr"/>
            <a:r>
              <a:rPr lang="en-US" dirty="0">
                <a:solidFill>
                  <a:srgbClr val="000066"/>
                </a:solidFill>
              </a:rPr>
              <a:t>Emotional Scars</a:t>
            </a:r>
          </a:p>
        </p:txBody>
      </p:sp>
    </p:spTree>
    <p:extLst>
      <p:ext uri="{BB962C8B-B14F-4D97-AF65-F5344CB8AC3E}">
        <p14:creationId xmlns:p14="http://schemas.microsoft.com/office/powerpoint/2010/main" val="770846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0D6F464A-414F-42FF-B73A-CF939A60946B}"/>
              </a:ext>
            </a:extLst>
          </p:cNvPr>
          <p:cNvSpPr txBox="1">
            <a:spLocks noChangeArrowheads="1"/>
          </p:cNvSpPr>
          <p:nvPr/>
        </p:nvSpPr>
        <p:spPr>
          <a:xfrm>
            <a:off x="2240280" y="1554479"/>
            <a:ext cx="8458200" cy="3803905"/>
          </a:xfrm>
          <a:prstGeom prst="rect">
            <a:avLst/>
          </a:prstGeom>
        </p:spPr>
        <p:txBody>
          <a:bodyPr vert="horz" lIns="91440" tIns="45720" rIns="91440" bIns="45720" rtlCol="0">
            <a:normAutofit/>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rgbClr val="000066"/>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marL="457200" indent="-457200">
              <a:lnSpc>
                <a:spcPct val="80000"/>
              </a:lnSpc>
              <a:buFont typeface="Arial" panose="020B0604020202020204" pitchFamily="34" charset="0"/>
              <a:buChar char="•"/>
            </a:pPr>
            <a:r>
              <a:rPr lang="en-US" sz="3200" b="1" i="1" u="sng" dirty="0">
                <a:solidFill>
                  <a:srgbClr val="990000"/>
                </a:solidFill>
              </a:rPr>
              <a:t>Do not open any message from anyone you do not know</a:t>
            </a:r>
          </a:p>
          <a:p>
            <a:pPr marL="457200" indent="-457200">
              <a:lnSpc>
                <a:spcPct val="80000"/>
              </a:lnSpc>
              <a:buFont typeface="Arial" panose="020B0604020202020204" pitchFamily="34" charset="0"/>
              <a:buChar char="•"/>
            </a:pPr>
            <a:r>
              <a:rPr lang="en-US" sz="3200" dirty="0">
                <a:solidFill>
                  <a:schemeClr val="tx1"/>
                </a:solidFill>
              </a:rPr>
              <a:t>Report any inappropriate picture you receive on your cell phone to an adult you trust</a:t>
            </a:r>
          </a:p>
          <a:p>
            <a:pPr marL="457200" indent="-457200">
              <a:lnSpc>
                <a:spcPct val="80000"/>
              </a:lnSpc>
              <a:buFont typeface="Arial" panose="020B0604020202020204" pitchFamily="34" charset="0"/>
              <a:buChar char="•"/>
            </a:pPr>
            <a:r>
              <a:rPr lang="en-US" sz="3200" dirty="0">
                <a:solidFill>
                  <a:schemeClr val="tx1"/>
                </a:solidFill>
              </a:rPr>
              <a:t>Do </a:t>
            </a:r>
            <a:r>
              <a:rPr lang="en-US" sz="3200" b="1" i="1" u="sng" dirty="0">
                <a:solidFill>
                  <a:srgbClr val="990000"/>
                </a:solidFill>
              </a:rPr>
              <a:t>not delete the message</a:t>
            </a:r>
            <a:r>
              <a:rPr lang="en-US" sz="3200" dirty="0"/>
              <a:t>, </a:t>
            </a:r>
            <a:r>
              <a:rPr lang="en-US" sz="3200" b="1" i="1" u="sng" dirty="0">
                <a:solidFill>
                  <a:srgbClr val="990000"/>
                </a:solidFill>
              </a:rPr>
              <a:t>take the phone to the trusted adult</a:t>
            </a:r>
          </a:p>
          <a:p>
            <a:pPr marL="457200" indent="-457200">
              <a:lnSpc>
                <a:spcPct val="80000"/>
              </a:lnSpc>
              <a:buFont typeface="Arial" panose="020B0604020202020204" pitchFamily="34" charset="0"/>
              <a:buChar char="•"/>
            </a:pPr>
            <a:r>
              <a:rPr lang="en-US" sz="3200" dirty="0">
                <a:solidFill>
                  <a:schemeClr val="tx1"/>
                </a:solidFill>
              </a:rPr>
              <a:t>Involve your teachers, parents, counselors, and principals immediately.</a:t>
            </a:r>
          </a:p>
        </p:txBody>
      </p:sp>
      <p:sp>
        <p:nvSpPr>
          <p:cNvPr id="9" name="Rectangle 2">
            <a:extLst>
              <a:ext uri="{FF2B5EF4-FFF2-40B4-BE49-F238E27FC236}">
                <a16:creationId xmlns:a16="http://schemas.microsoft.com/office/drawing/2014/main" id="{89D17A52-C05B-41B5-BB30-99D291061ED8}"/>
              </a:ext>
            </a:extLst>
          </p:cNvPr>
          <p:cNvSpPr txBox="1">
            <a:spLocks noChangeArrowheads="1"/>
          </p:cNvSpPr>
          <p:nvPr/>
        </p:nvSpPr>
        <p:spPr>
          <a:xfrm>
            <a:off x="2240280" y="411480"/>
            <a:ext cx="995172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000066"/>
                </a:solidFill>
                <a:latin typeface="Arial Black" panose="020B0A04020102020204" pitchFamily="34" charset="0"/>
              </a:rPr>
              <a:t>Only Open from Friends but Report if…</a:t>
            </a:r>
          </a:p>
        </p:txBody>
      </p:sp>
      <p:sp>
        <p:nvSpPr>
          <p:cNvPr id="10" name="WordArt 4">
            <a:extLst>
              <a:ext uri="{FF2B5EF4-FFF2-40B4-BE49-F238E27FC236}">
                <a16:creationId xmlns:a16="http://schemas.microsoft.com/office/drawing/2014/main" id="{61B44340-EF3D-4FF3-BEDD-26361FCA6C85}"/>
              </a:ext>
            </a:extLst>
          </p:cNvPr>
          <p:cNvSpPr>
            <a:spLocks noChangeArrowheads="1" noChangeShapeType="1" noTextEdit="1"/>
          </p:cNvSpPr>
          <p:nvPr/>
        </p:nvSpPr>
        <p:spPr bwMode="auto">
          <a:xfrm>
            <a:off x="920496" y="788988"/>
            <a:ext cx="990600" cy="1371600"/>
          </a:xfrm>
          <a:prstGeom prst="rect">
            <a:avLst/>
          </a:prstGeom>
        </p:spPr>
        <p:txBody>
          <a:bodyPr wrap="none" fromWordArt="1">
            <a:prstTxWarp prst="textPlain">
              <a:avLst>
                <a:gd name="adj" fmla="val 50000"/>
              </a:avLst>
            </a:prstTxWarp>
          </a:bodyPr>
          <a:lstStyle/>
          <a:p>
            <a:pPr algn="ctr"/>
            <a:r>
              <a:rPr lang="en-US" sz="3600" kern="10" dirty="0">
                <a:ln w="38100">
                  <a:solidFill>
                    <a:srgbClr val="000000"/>
                  </a:solidFill>
                  <a:round/>
                  <a:headEnd/>
                  <a:tailEnd/>
                </a:ln>
                <a:solidFill>
                  <a:schemeClr val="bg1"/>
                </a:solidFill>
                <a:latin typeface="Calisto MT"/>
              </a:rPr>
              <a:t>4.</a:t>
            </a:r>
          </a:p>
        </p:txBody>
      </p:sp>
    </p:spTree>
    <p:extLst>
      <p:ext uri="{BB962C8B-B14F-4D97-AF65-F5344CB8AC3E}">
        <p14:creationId xmlns:p14="http://schemas.microsoft.com/office/powerpoint/2010/main" val="438616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69900" y="1463040"/>
            <a:ext cx="11417299" cy="3870960"/>
          </a:xfrm>
        </p:spPr>
        <p:txBody>
          <a:bodyPr>
            <a:normAutofit fontScale="77500" lnSpcReduction="20000"/>
          </a:bodyPr>
          <a:lstStyle/>
          <a:p>
            <a:r>
              <a:rPr lang="en-US" b="1" dirty="0"/>
              <a:t>It's illegal</a:t>
            </a:r>
            <a:r>
              <a:rPr lang="en-US" dirty="0"/>
              <a:t>. For maximum safety and peace of mind, do not share inappropriate or sexually suggestive photos of yourself or </a:t>
            </a:r>
            <a:br>
              <a:rPr lang="en-US" dirty="0"/>
            </a:br>
            <a:r>
              <a:rPr lang="en-US" dirty="0"/>
              <a:t>anyone else. </a:t>
            </a:r>
          </a:p>
          <a:p>
            <a:pPr marL="571500" indent="-571500">
              <a:buFont typeface="Arial" pitchFamily="34" charset="0"/>
              <a:buChar char="•"/>
            </a:pPr>
            <a:r>
              <a:rPr lang="en-US" dirty="0"/>
              <a:t>There have even been cases of teens being charged with producing and distributing </a:t>
            </a:r>
            <a:r>
              <a:rPr lang="en-US" dirty="0">
                <a:solidFill>
                  <a:srgbClr val="C00000"/>
                </a:solidFill>
              </a:rPr>
              <a:t>child pornography</a:t>
            </a:r>
            <a:r>
              <a:rPr lang="en-US" dirty="0"/>
              <a:t>.</a:t>
            </a:r>
          </a:p>
          <a:p>
            <a:pPr marL="571500" indent="-571500">
              <a:buFont typeface="Arial" pitchFamily="34" charset="0"/>
              <a:buChar char="•"/>
            </a:pPr>
            <a:r>
              <a:rPr lang="en-US" dirty="0"/>
              <a:t>The owner of a device with inappropriate photos of </a:t>
            </a:r>
            <a:r>
              <a:rPr lang="en-US" i="1" dirty="0">
                <a:solidFill>
                  <a:srgbClr val="C00000"/>
                </a:solidFill>
              </a:rPr>
              <a:t>anyone under 18 stored </a:t>
            </a:r>
            <a:r>
              <a:rPr lang="en-US" dirty="0"/>
              <a:t>on it could be charged with possession.</a:t>
            </a:r>
          </a:p>
          <a:p>
            <a:pPr marL="571500" indent="-571500">
              <a:buFont typeface="Arial" pitchFamily="34" charset="0"/>
              <a:buChar char="•"/>
            </a:pPr>
            <a:r>
              <a:rPr lang="en-US" dirty="0"/>
              <a:t>If they go to someone in another state (which can happen really easily) it could lead to federal </a:t>
            </a:r>
            <a:r>
              <a:rPr lang="en-US" dirty="0">
                <a:solidFill>
                  <a:srgbClr val="C00000"/>
                </a:solidFill>
              </a:rPr>
              <a:t>felony charges.</a:t>
            </a:r>
          </a:p>
        </p:txBody>
      </p:sp>
      <p:sp>
        <p:nvSpPr>
          <p:cNvPr id="3" name="Title 2"/>
          <p:cNvSpPr>
            <a:spLocks noGrp="1"/>
          </p:cNvSpPr>
          <p:nvPr>
            <p:ph type="title"/>
          </p:nvPr>
        </p:nvSpPr>
        <p:spPr/>
        <p:txBody>
          <a:bodyPr/>
          <a:lstStyle/>
          <a:p>
            <a:r>
              <a:rPr lang="en-US" dirty="0">
                <a:solidFill>
                  <a:srgbClr val="000066"/>
                </a:solidFill>
              </a:rPr>
              <a:t>A Look at the LAW</a:t>
            </a:r>
          </a:p>
        </p:txBody>
      </p:sp>
    </p:spTree>
    <p:extLst>
      <p:ext uri="{BB962C8B-B14F-4D97-AF65-F5344CB8AC3E}">
        <p14:creationId xmlns:p14="http://schemas.microsoft.com/office/powerpoint/2010/main" val="1916414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814512" y="152400"/>
            <a:ext cx="8562975" cy="762000"/>
          </a:xfrm>
        </p:spPr>
        <p:txBody>
          <a:bodyPr/>
          <a:lstStyle/>
          <a:p>
            <a:pPr algn="ctr"/>
            <a:r>
              <a:rPr lang="en-US" b="1" dirty="0">
                <a:latin typeface="Arial Black" panose="020B0A04020102020204" pitchFamily="34" charset="0"/>
                <a:cs typeface="Arial" pitchFamily="34" charset="0"/>
              </a:rPr>
              <a:t>KY Pornography Laws</a:t>
            </a:r>
            <a:endParaRPr lang="en-US" b="1" dirty="0">
              <a:latin typeface="Arial Black" panose="020B0A04020102020204" pitchFamily="34" charset="0"/>
            </a:endParaRPr>
          </a:p>
        </p:txBody>
      </p:sp>
      <p:pic>
        <p:nvPicPr>
          <p:cNvPr id="4" name="Picture 3"/>
          <p:cNvPicPr>
            <a:picLocks noChangeAspect="1"/>
          </p:cNvPicPr>
          <p:nvPr/>
        </p:nvPicPr>
        <p:blipFill>
          <a:blip r:embed="rId2"/>
          <a:stretch>
            <a:fillRect/>
          </a:stretch>
        </p:blipFill>
        <p:spPr>
          <a:xfrm>
            <a:off x="3276600" y="1099931"/>
            <a:ext cx="5926401" cy="423407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88687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129454" y="970951"/>
            <a:ext cx="5933089" cy="44031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itle 2">
            <a:extLst>
              <a:ext uri="{FF2B5EF4-FFF2-40B4-BE49-F238E27FC236}">
                <a16:creationId xmlns:a16="http://schemas.microsoft.com/office/drawing/2014/main" id="{C31CB1ED-E90F-4795-9D1F-9A816151A212}"/>
              </a:ext>
            </a:extLst>
          </p:cNvPr>
          <p:cNvSpPr txBox="1">
            <a:spLocks/>
          </p:cNvSpPr>
          <p:nvPr/>
        </p:nvSpPr>
        <p:spPr>
          <a:xfrm>
            <a:off x="1814512" y="152400"/>
            <a:ext cx="8562975" cy="762000"/>
          </a:xfrm>
          <a:prstGeom prst="rect">
            <a:avLst/>
          </a:prstGeom>
        </p:spPr>
        <p:txBody>
          <a:bodyPr vert="horz" lIns="91440" tIns="45720" rIns="91440" bIns="45720" rtlCol="0" anchor="b" anchorCtr="0">
            <a:normAutofit/>
          </a:bodyPr>
          <a:lstStyle>
            <a:lvl1pPr algn="l" defTabSz="914400" rtl="0" eaLnBrk="1" latinLnBrk="0" hangingPunct="1">
              <a:spcBef>
                <a:spcPts val="400"/>
              </a:spcBef>
              <a:buNone/>
              <a:defRPr sz="4000" b="0" kern="1200" cap="none" spc="0" baseline="0">
                <a:solidFill>
                  <a:srgbClr val="000066"/>
                </a:solidFill>
                <a:latin typeface="+mj-lt"/>
                <a:ea typeface="+mj-ea"/>
                <a:cs typeface="Tunga" pitchFamily="2"/>
              </a:defRPr>
            </a:lvl1pPr>
          </a:lstStyle>
          <a:p>
            <a:pPr algn="ctr"/>
            <a:r>
              <a:rPr lang="en-US" b="1">
                <a:latin typeface="Arial Black" panose="020B0A04020102020204" pitchFamily="34" charset="0"/>
                <a:cs typeface="Arial" pitchFamily="34" charset="0"/>
              </a:rPr>
              <a:t>KY Pornography Laws</a:t>
            </a:r>
            <a:endParaRPr lang="en-US" b="1" dirty="0">
              <a:latin typeface="Arial Black" panose="020B0A04020102020204" pitchFamily="34" charset="0"/>
            </a:endParaRPr>
          </a:p>
        </p:txBody>
      </p:sp>
    </p:spTree>
    <p:extLst>
      <p:ext uri="{BB962C8B-B14F-4D97-AF65-F5344CB8AC3E}">
        <p14:creationId xmlns:p14="http://schemas.microsoft.com/office/powerpoint/2010/main" val="333941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16897"/>
          <a:stretch/>
        </p:blipFill>
        <p:spPr>
          <a:xfrm>
            <a:off x="2995612" y="381000"/>
            <a:ext cx="6200775" cy="4997949"/>
          </a:xfrm>
          <a:prstGeom prst="rect">
            <a:avLst/>
          </a:prstGeom>
        </p:spPr>
      </p:pic>
    </p:spTree>
    <p:extLst>
      <p:ext uri="{BB962C8B-B14F-4D97-AF65-F5344CB8AC3E}">
        <p14:creationId xmlns:p14="http://schemas.microsoft.com/office/powerpoint/2010/main" val="353087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9173F50D-34B3-4018-8B40-425CF418F5BE}"/>
              </a:ext>
            </a:extLst>
          </p:cNvPr>
          <p:cNvSpPr txBox="1">
            <a:spLocks noChangeArrowheads="1"/>
          </p:cNvSpPr>
          <p:nvPr/>
        </p:nvSpPr>
        <p:spPr>
          <a:xfrm>
            <a:off x="2240280" y="1448946"/>
            <a:ext cx="8257032" cy="3840481"/>
          </a:xfrm>
          <a:prstGeom prst="rect">
            <a:avLst/>
          </a:prstGeom>
        </p:spPr>
        <p:txBody>
          <a:bodyPr vert="horz" lIns="91440" tIns="45720" rIns="91440" bIns="45720" rtlCol="0">
            <a:normAutofit/>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rgbClr val="000066"/>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marL="457200" indent="-457200">
              <a:lnSpc>
                <a:spcPct val="80000"/>
              </a:lnSpc>
              <a:buFont typeface="Arial" panose="020B0604020202020204" pitchFamily="34" charset="0"/>
              <a:buChar char="•"/>
            </a:pPr>
            <a:r>
              <a:rPr lang="en-US" sz="3000" dirty="0">
                <a:solidFill>
                  <a:schemeClr val="tx1"/>
                </a:solidFill>
              </a:rPr>
              <a:t>Forward a </a:t>
            </a:r>
            <a:r>
              <a:rPr lang="en-US" sz="3000" b="1" i="1" u="sng" dirty="0">
                <a:solidFill>
                  <a:srgbClr val="C00000"/>
                </a:solidFill>
              </a:rPr>
              <a:t>sexual picture of someone underage</a:t>
            </a:r>
            <a:r>
              <a:rPr lang="en-US" sz="3000" dirty="0">
                <a:solidFill>
                  <a:srgbClr val="C00000"/>
                </a:solidFill>
              </a:rPr>
              <a:t> </a:t>
            </a:r>
            <a:r>
              <a:rPr lang="en-US" sz="3000" dirty="0">
                <a:solidFill>
                  <a:schemeClr val="tx1"/>
                </a:solidFill>
              </a:rPr>
              <a:t>(under 18) you are as </a:t>
            </a:r>
            <a:r>
              <a:rPr lang="en-US" sz="3000" b="1" i="1" u="sng" dirty="0">
                <a:solidFill>
                  <a:srgbClr val="C00000"/>
                </a:solidFill>
              </a:rPr>
              <a:t>responsible for this image as the original sender</a:t>
            </a:r>
            <a:r>
              <a:rPr lang="en-US" sz="3000" dirty="0"/>
              <a:t>.  </a:t>
            </a:r>
          </a:p>
          <a:p>
            <a:pPr lvl="5">
              <a:lnSpc>
                <a:spcPct val="80000"/>
              </a:lnSpc>
            </a:pPr>
            <a:r>
              <a:rPr lang="en-US" sz="2600" b="1" i="1" dirty="0">
                <a:solidFill>
                  <a:srgbClr val="C00000"/>
                </a:solidFill>
              </a:rPr>
              <a:t>IT’S ILLEGAL</a:t>
            </a:r>
          </a:p>
          <a:p>
            <a:pPr lvl="5">
              <a:lnSpc>
                <a:spcPct val="80000"/>
              </a:lnSpc>
            </a:pPr>
            <a:r>
              <a:rPr lang="en-US" sz="2600" dirty="0"/>
              <a:t>You can face…</a:t>
            </a:r>
          </a:p>
          <a:p>
            <a:pPr lvl="6">
              <a:lnSpc>
                <a:spcPct val="80000"/>
              </a:lnSpc>
            </a:pPr>
            <a:r>
              <a:rPr lang="en-US" sz="2600" i="1" dirty="0">
                <a:solidFill>
                  <a:srgbClr val="C00000"/>
                </a:solidFill>
              </a:rPr>
              <a:t>Pornography charges</a:t>
            </a:r>
          </a:p>
          <a:p>
            <a:pPr lvl="6">
              <a:lnSpc>
                <a:spcPct val="80000"/>
              </a:lnSpc>
            </a:pPr>
            <a:r>
              <a:rPr lang="en-US" sz="2600" i="1" dirty="0">
                <a:solidFill>
                  <a:srgbClr val="C00000"/>
                </a:solidFill>
              </a:rPr>
              <a:t>Go to jail</a:t>
            </a:r>
          </a:p>
          <a:p>
            <a:pPr lvl="6">
              <a:lnSpc>
                <a:spcPct val="80000"/>
              </a:lnSpc>
            </a:pPr>
            <a:r>
              <a:rPr lang="en-US" sz="2600" i="1" dirty="0">
                <a:solidFill>
                  <a:srgbClr val="C00000"/>
                </a:solidFill>
              </a:rPr>
              <a:t>Register as a Sex Offender</a:t>
            </a:r>
          </a:p>
        </p:txBody>
      </p:sp>
      <p:sp>
        <p:nvSpPr>
          <p:cNvPr id="8" name="Rectangle 2">
            <a:extLst>
              <a:ext uri="{FF2B5EF4-FFF2-40B4-BE49-F238E27FC236}">
                <a16:creationId xmlns:a16="http://schemas.microsoft.com/office/drawing/2014/main" id="{37334176-0F30-4734-88CE-1C1E64259455}"/>
              </a:ext>
            </a:extLst>
          </p:cNvPr>
          <p:cNvSpPr txBox="1">
            <a:spLocks noChangeArrowheads="1"/>
          </p:cNvSpPr>
          <p:nvPr/>
        </p:nvSpPr>
        <p:spPr>
          <a:xfrm>
            <a:off x="2240280" y="411480"/>
            <a:ext cx="995172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000066"/>
                </a:solidFill>
                <a:latin typeface="Arial Black" panose="020B0A04020102020204" pitchFamily="34" charset="0"/>
              </a:rPr>
              <a:t>If You…</a:t>
            </a:r>
          </a:p>
        </p:txBody>
      </p:sp>
      <p:sp>
        <p:nvSpPr>
          <p:cNvPr id="9" name="WordArt 4">
            <a:extLst>
              <a:ext uri="{FF2B5EF4-FFF2-40B4-BE49-F238E27FC236}">
                <a16:creationId xmlns:a16="http://schemas.microsoft.com/office/drawing/2014/main" id="{AABD58E2-5209-438C-A092-51C4EDEF4F81}"/>
              </a:ext>
            </a:extLst>
          </p:cNvPr>
          <p:cNvSpPr>
            <a:spLocks noChangeArrowheads="1" noChangeShapeType="1" noTextEdit="1"/>
          </p:cNvSpPr>
          <p:nvPr/>
        </p:nvSpPr>
        <p:spPr bwMode="auto">
          <a:xfrm>
            <a:off x="920496" y="788988"/>
            <a:ext cx="990600" cy="1371600"/>
          </a:xfrm>
          <a:prstGeom prst="rect">
            <a:avLst/>
          </a:prstGeom>
        </p:spPr>
        <p:txBody>
          <a:bodyPr wrap="none" fromWordArt="1">
            <a:prstTxWarp prst="textPlain">
              <a:avLst>
                <a:gd name="adj" fmla="val 50000"/>
              </a:avLst>
            </a:prstTxWarp>
          </a:bodyPr>
          <a:lstStyle/>
          <a:p>
            <a:pPr algn="ctr"/>
            <a:r>
              <a:rPr lang="en-US" sz="3600" kern="10" dirty="0">
                <a:ln w="38100">
                  <a:solidFill>
                    <a:srgbClr val="000000"/>
                  </a:solidFill>
                  <a:round/>
                  <a:headEnd/>
                  <a:tailEnd/>
                </a:ln>
                <a:solidFill>
                  <a:schemeClr val="bg1"/>
                </a:solidFill>
                <a:latin typeface="Calisto MT"/>
              </a:rPr>
              <a:t>5.</a:t>
            </a:r>
          </a:p>
        </p:txBody>
      </p:sp>
    </p:spTree>
    <p:extLst>
      <p:ext uri="{BB962C8B-B14F-4D97-AF65-F5344CB8AC3E}">
        <p14:creationId xmlns:p14="http://schemas.microsoft.com/office/powerpoint/2010/main" val="1970349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D9409BA-EC40-4234-A53C-4DD95ECFEECF}"/>
              </a:ext>
            </a:extLst>
          </p:cNvPr>
          <p:cNvSpPr txBox="1"/>
          <p:nvPr/>
        </p:nvSpPr>
        <p:spPr>
          <a:xfrm>
            <a:off x="4373880" y="2065021"/>
            <a:ext cx="3444240" cy="2031325"/>
          </a:xfrm>
          <a:prstGeom prst="rect">
            <a:avLst/>
          </a:prstGeom>
          <a:noFill/>
        </p:spPr>
        <p:txBody>
          <a:bodyPr wrap="square" rtlCol="0">
            <a:spAutoFit/>
          </a:bodyPr>
          <a:lstStyle/>
          <a:p>
            <a:pPr algn="ctr"/>
            <a:r>
              <a:rPr lang="en-US" dirty="0"/>
              <a:t>Kentucky Center for School Safety</a:t>
            </a:r>
            <a:br>
              <a:rPr lang="en-US" dirty="0"/>
            </a:br>
            <a:r>
              <a:rPr lang="en-US" dirty="0"/>
              <a:t>Eastern Kentucky University</a:t>
            </a:r>
            <a:br>
              <a:rPr lang="en-US" dirty="0"/>
            </a:br>
            <a:r>
              <a:rPr lang="en-US" dirty="0"/>
              <a:t>111 Stratton Building</a:t>
            </a:r>
            <a:br>
              <a:rPr lang="en-US" dirty="0"/>
            </a:br>
            <a:r>
              <a:rPr lang="en-US" dirty="0"/>
              <a:t>521 Lancaster Avenue</a:t>
            </a:r>
            <a:br>
              <a:rPr lang="en-US" dirty="0"/>
            </a:br>
            <a:r>
              <a:rPr lang="en-US" dirty="0"/>
              <a:t>Richmond, Kentucky 40475</a:t>
            </a:r>
            <a:br>
              <a:rPr lang="en-US" dirty="0"/>
            </a:br>
            <a:r>
              <a:rPr lang="en-US" dirty="0"/>
              <a:t>Toll Free (877) 805-4277</a:t>
            </a:r>
          </a:p>
          <a:p>
            <a:pPr algn="ctr"/>
            <a:r>
              <a:rPr lang="en-US" dirty="0"/>
              <a:t>www.kycss.org</a:t>
            </a:r>
          </a:p>
        </p:txBody>
      </p:sp>
    </p:spTree>
    <p:extLst>
      <p:ext uri="{BB962C8B-B14F-4D97-AF65-F5344CB8AC3E}">
        <p14:creationId xmlns:p14="http://schemas.microsoft.com/office/powerpoint/2010/main" val="2259194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69900" y="1463040"/>
            <a:ext cx="11188699" cy="3794760"/>
          </a:xfrm>
          <a:prstGeom prst="rect">
            <a:avLst/>
          </a:prstGeom>
        </p:spPr>
        <p:txBody>
          <a:bodyPr>
            <a:noAutofit/>
          </a:bodyPr>
          <a:lstStyle/>
          <a:p>
            <a:r>
              <a:rPr lang="en-US" sz="2800" dirty="0"/>
              <a:t>Sexting is the exchange of sexually suggestive messages or images between minors via cell phone. For example, a girl might take an “inappropriate” picture of herself and send it to her boyfriend.</a:t>
            </a:r>
            <a:br>
              <a:rPr lang="en-US" sz="2800" dirty="0"/>
            </a:br>
            <a:br>
              <a:rPr lang="en-US" sz="2800" dirty="0"/>
            </a:br>
            <a:r>
              <a:rPr lang="en-US" sz="2800" dirty="0"/>
              <a:t>Sometimes teens share the photographs voluntarily, but at other times teens may be coerced into taking or sending the photographs. Once the photos are sent, some kids use them to bully, harass, intimidate, or embarrass victims online or via mobile devices.</a:t>
            </a:r>
          </a:p>
        </p:txBody>
      </p:sp>
      <p:sp>
        <p:nvSpPr>
          <p:cNvPr id="3" name="Title 2"/>
          <p:cNvSpPr>
            <a:spLocks noGrp="1"/>
          </p:cNvSpPr>
          <p:nvPr>
            <p:ph type="title"/>
          </p:nvPr>
        </p:nvSpPr>
        <p:spPr/>
        <p:txBody>
          <a:bodyPr/>
          <a:lstStyle/>
          <a:p>
            <a:r>
              <a:rPr lang="en-US" dirty="0">
                <a:solidFill>
                  <a:srgbClr val="000066"/>
                </a:solidFill>
              </a:rPr>
              <a:t>Sexting…Define</a:t>
            </a:r>
          </a:p>
        </p:txBody>
      </p:sp>
    </p:spTree>
    <p:extLst>
      <p:ext uri="{BB962C8B-B14F-4D97-AF65-F5344CB8AC3E}">
        <p14:creationId xmlns:p14="http://schemas.microsoft.com/office/powerpoint/2010/main" val="1282007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69901" y="1463040"/>
            <a:ext cx="10655300" cy="3718560"/>
          </a:xfrm>
        </p:spPr>
        <p:txBody>
          <a:bodyPr>
            <a:normAutofit fontScale="85000" lnSpcReduction="20000"/>
          </a:bodyPr>
          <a:lstStyle/>
          <a:p>
            <a:pPr marL="571500" indent="-571500">
              <a:buFont typeface="Arial" pitchFamily="34" charset="0"/>
              <a:buChar char="•"/>
            </a:pPr>
            <a:r>
              <a:rPr lang="en-US" dirty="0"/>
              <a:t>For example, a girl might take an “inappropriate” picture of herself and send it </a:t>
            </a:r>
            <a:r>
              <a:rPr lang="en-US" dirty="0">
                <a:solidFill>
                  <a:srgbClr val="C00000"/>
                </a:solidFill>
              </a:rPr>
              <a:t>to her boyfriend</a:t>
            </a:r>
            <a:r>
              <a:rPr lang="en-US" dirty="0"/>
              <a:t>.  Her boyfriend may forward the picture to one or two friends, who then decide to forward the picture to others. </a:t>
            </a:r>
          </a:p>
          <a:p>
            <a:pPr marL="571500" indent="-571500">
              <a:buFont typeface="Arial" pitchFamily="34" charset="0"/>
              <a:buChar char="•"/>
            </a:pPr>
            <a:r>
              <a:rPr lang="en-US" dirty="0"/>
              <a:t>In this way, </a:t>
            </a:r>
            <a:r>
              <a:rPr lang="en-US" dirty="0">
                <a:solidFill>
                  <a:srgbClr val="C00000"/>
                </a:solidFill>
              </a:rPr>
              <a:t>the girl’s picture could travel all over the Web</a:t>
            </a:r>
            <a:r>
              <a:rPr lang="en-US" dirty="0"/>
              <a:t>, amassing countless viewers in a very short period of time. Sexting is the exchange of sexually suggestive messages or images between minors via cell phone or tablet. </a:t>
            </a:r>
          </a:p>
          <a:p>
            <a:pPr marL="571500" indent="-571500">
              <a:buFont typeface="Arial" pitchFamily="34" charset="0"/>
              <a:buChar char="•"/>
            </a:pPr>
            <a:endParaRPr lang="en-US" dirty="0"/>
          </a:p>
        </p:txBody>
      </p:sp>
      <p:sp>
        <p:nvSpPr>
          <p:cNvPr id="3" name="Title 2"/>
          <p:cNvSpPr>
            <a:spLocks noGrp="1"/>
          </p:cNvSpPr>
          <p:nvPr>
            <p:ph type="title"/>
          </p:nvPr>
        </p:nvSpPr>
        <p:spPr/>
        <p:txBody>
          <a:bodyPr/>
          <a:lstStyle/>
          <a:p>
            <a:r>
              <a:rPr lang="en-US" dirty="0">
                <a:solidFill>
                  <a:srgbClr val="000066"/>
                </a:solidFill>
              </a:rPr>
              <a:t>Why?</a:t>
            </a:r>
          </a:p>
        </p:txBody>
      </p:sp>
    </p:spTree>
    <p:extLst>
      <p:ext uri="{BB962C8B-B14F-4D97-AF65-F5344CB8AC3E}">
        <p14:creationId xmlns:p14="http://schemas.microsoft.com/office/powerpoint/2010/main" val="3905857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69900" y="1463040"/>
            <a:ext cx="10960099" cy="3642360"/>
          </a:xfrm>
        </p:spPr>
        <p:txBody>
          <a:bodyPr>
            <a:normAutofit/>
          </a:bodyPr>
          <a:lstStyle/>
          <a:p>
            <a:pPr marL="571500" indent="-571500">
              <a:buFont typeface="Arial" pitchFamily="34" charset="0"/>
              <a:buChar char="•"/>
            </a:pPr>
            <a:r>
              <a:rPr lang="en-US" dirty="0"/>
              <a:t>Some teens have been coerced into sexting when a boyfriend or girlfriend makes it a requirement for continuing their relationship. Others have been blackmailed into sharing these photos by threats to expose previously taken pictures or losing a friendship.</a:t>
            </a:r>
          </a:p>
        </p:txBody>
      </p:sp>
      <p:sp>
        <p:nvSpPr>
          <p:cNvPr id="3" name="Title 2"/>
          <p:cNvSpPr>
            <a:spLocks noGrp="1"/>
          </p:cNvSpPr>
          <p:nvPr>
            <p:ph type="title"/>
          </p:nvPr>
        </p:nvSpPr>
        <p:spPr/>
        <p:txBody>
          <a:bodyPr/>
          <a:lstStyle/>
          <a:p>
            <a:r>
              <a:rPr lang="en-US" dirty="0">
                <a:solidFill>
                  <a:srgbClr val="000066"/>
                </a:solidFill>
              </a:rPr>
              <a:t>Why???</a:t>
            </a:r>
          </a:p>
        </p:txBody>
      </p:sp>
    </p:spTree>
    <p:extLst>
      <p:ext uri="{BB962C8B-B14F-4D97-AF65-F5344CB8AC3E}">
        <p14:creationId xmlns:p14="http://schemas.microsoft.com/office/powerpoint/2010/main" val="3076164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oneysigns.net/wp-content/uploads/2013/02/blank-caution-sign-AT-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4305" y="228601"/>
            <a:ext cx="7103389" cy="50291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48000" y="2133600"/>
            <a:ext cx="6248400" cy="3000821"/>
          </a:xfrm>
          <a:prstGeom prst="rect">
            <a:avLst/>
          </a:prstGeom>
          <a:noFill/>
        </p:spPr>
        <p:txBody>
          <a:bodyPr wrap="square" rtlCol="0">
            <a:spAutoFit/>
          </a:bodyPr>
          <a:lstStyle/>
          <a:p>
            <a:r>
              <a:rPr lang="en-US" sz="2700" dirty="0"/>
              <a:t>Please note that sexting does </a:t>
            </a:r>
            <a:r>
              <a:rPr lang="en-US" sz="2700" b="1" dirty="0"/>
              <a:t>not</a:t>
            </a:r>
            <a:r>
              <a:rPr lang="en-US" sz="2700" dirty="0"/>
              <a:t> include situations in which young people are coerced or blackmailed into sending sexually explicit images of themselves to adults. These adults are </a:t>
            </a:r>
            <a:r>
              <a:rPr lang="en-US" sz="2700" u="sng" dirty="0"/>
              <a:t>predators</a:t>
            </a:r>
            <a:r>
              <a:rPr lang="en-US" sz="2700" dirty="0"/>
              <a:t> and the incident should be reported to law enforcement immediately. </a:t>
            </a:r>
          </a:p>
        </p:txBody>
      </p:sp>
    </p:spTree>
    <p:extLst>
      <p:ext uri="{BB962C8B-B14F-4D97-AF65-F5344CB8AC3E}">
        <p14:creationId xmlns:p14="http://schemas.microsoft.com/office/powerpoint/2010/main" val="3099642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33400" y="1600200"/>
            <a:ext cx="10820400" cy="3794760"/>
          </a:xfrm>
        </p:spPr>
        <p:txBody>
          <a:bodyPr/>
          <a:lstStyle/>
          <a:p>
            <a:pPr marL="571500" indent="-571500">
              <a:buFont typeface="Arial" pitchFamily="34" charset="0"/>
              <a:buChar char="•"/>
            </a:pPr>
            <a:r>
              <a:rPr lang="en-US" dirty="0"/>
              <a:t>It doesn’t matter </a:t>
            </a:r>
            <a:r>
              <a:rPr lang="en-US" dirty="0">
                <a:solidFill>
                  <a:srgbClr val="C00000"/>
                </a:solidFill>
              </a:rPr>
              <a:t>how clever </a:t>
            </a:r>
            <a:r>
              <a:rPr lang="en-US" dirty="0"/>
              <a:t>the concealer of inappropriate pictures and videos is… </a:t>
            </a:r>
          </a:p>
          <a:p>
            <a:pPr marL="571500" indent="-571500">
              <a:buFont typeface="Arial" pitchFamily="34" charset="0"/>
              <a:buChar char="•"/>
            </a:pPr>
            <a:r>
              <a:rPr lang="en-US" dirty="0"/>
              <a:t>Sexting and having that type of material on your mobile device has </a:t>
            </a:r>
            <a:r>
              <a:rPr lang="en-US" dirty="0">
                <a:solidFill>
                  <a:srgbClr val="C00000"/>
                </a:solidFill>
              </a:rPr>
              <a:t>harsh consequences</a:t>
            </a:r>
            <a:r>
              <a:rPr lang="en-US" dirty="0"/>
              <a:t>…</a:t>
            </a:r>
          </a:p>
        </p:txBody>
      </p:sp>
      <p:sp>
        <p:nvSpPr>
          <p:cNvPr id="3" name="Title 2"/>
          <p:cNvSpPr>
            <a:spLocks noGrp="1"/>
          </p:cNvSpPr>
          <p:nvPr>
            <p:ph type="title"/>
          </p:nvPr>
        </p:nvSpPr>
        <p:spPr/>
        <p:txBody>
          <a:bodyPr/>
          <a:lstStyle/>
          <a:p>
            <a:r>
              <a:rPr lang="en-US" dirty="0">
                <a:solidFill>
                  <a:srgbClr val="000066"/>
                </a:solidFill>
              </a:rPr>
              <a:t>Now, Apps to Hide It</a:t>
            </a:r>
          </a:p>
        </p:txBody>
      </p:sp>
    </p:spTree>
    <p:extLst>
      <p:ext uri="{BB962C8B-B14F-4D97-AF65-F5344CB8AC3E}">
        <p14:creationId xmlns:p14="http://schemas.microsoft.com/office/powerpoint/2010/main" val="148996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D1870A7E-74B9-4DC6-A2D0-649605A6AB1A}"/>
              </a:ext>
            </a:extLst>
          </p:cNvPr>
          <p:cNvSpPr txBox="1">
            <a:spLocks noChangeArrowheads="1"/>
          </p:cNvSpPr>
          <p:nvPr/>
        </p:nvSpPr>
        <p:spPr>
          <a:xfrm>
            <a:off x="2240280" y="228600"/>
            <a:ext cx="9951720" cy="1143000"/>
          </a:xfrm>
          <a:prstGeom prst="rect">
            <a:avLst/>
          </a:prstGeom>
        </p:spPr>
        <p:txBody>
          <a:bodyPr vert="horz" lIns="91440" tIns="45720" rIns="91440" bIns="45720" rtlCol="0" anchor="b" anchorCtr="0">
            <a:noAutofit/>
          </a:bodyPr>
          <a:lstStyle>
            <a:lvl1pPr algn="l" defTabSz="914400" rtl="0" eaLnBrk="1" latinLnBrk="0" hangingPunct="1">
              <a:spcBef>
                <a:spcPts val="400"/>
              </a:spcBef>
              <a:buNone/>
              <a:defRPr sz="4000" b="0" kern="1200" cap="none" spc="0" baseline="0">
                <a:solidFill>
                  <a:srgbClr val="000066"/>
                </a:solidFill>
                <a:latin typeface="+mj-lt"/>
                <a:ea typeface="+mj-ea"/>
                <a:cs typeface="Tunga" pitchFamily="2"/>
              </a:defRPr>
            </a:lvl1pPr>
          </a:lstStyle>
          <a:p>
            <a:r>
              <a:rPr lang="en-US" b="1" dirty="0">
                <a:latin typeface="Arial Black" panose="020B0A04020102020204" pitchFamily="34" charset="0"/>
              </a:rPr>
              <a:t>Think about the Consequences…</a:t>
            </a:r>
          </a:p>
        </p:txBody>
      </p:sp>
      <p:sp>
        <p:nvSpPr>
          <p:cNvPr id="8" name="Rectangle 3">
            <a:extLst>
              <a:ext uri="{FF2B5EF4-FFF2-40B4-BE49-F238E27FC236}">
                <a16:creationId xmlns:a16="http://schemas.microsoft.com/office/drawing/2014/main" id="{0531836F-D46B-48F4-90CA-7B4C33C6778F}"/>
              </a:ext>
            </a:extLst>
          </p:cNvPr>
          <p:cNvSpPr txBox="1">
            <a:spLocks noChangeArrowheads="1"/>
          </p:cNvSpPr>
          <p:nvPr/>
        </p:nvSpPr>
        <p:spPr>
          <a:xfrm>
            <a:off x="2240280" y="1527620"/>
            <a:ext cx="9031224" cy="3574732"/>
          </a:xfrm>
          <a:prstGeom prst="rect">
            <a:avLst/>
          </a:prstGeom>
        </p:spPr>
        <p:txBody>
          <a:bodyPr vert="horz" lIns="91440" tIns="45720" rIns="91440" bIns="45720" rtlCol="0">
            <a:normAutofit/>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rgbClr val="000066"/>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marL="457200" indent="-457200">
              <a:lnSpc>
                <a:spcPct val="80000"/>
              </a:lnSpc>
              <a:buFont typeface="Arial" panose="020B0604020202020204" pitchFamily="34" charset="0"/>
              <a:buChar char="•"/>
            </a:pPr>
            <a:r>
              <a:rPr lang="en-US" sz="3200" dirty="0">
                <a:solidFill>
                  <a:schemeClr val="tx1"/>
                </a:solidFill>
              </a:rPr>
              <a:t>Of</a:t>
            </a:r>
            <a:r>
              <a:rPr lang="en-US" sz="3200" dirty="0"/>
              <a:t> </a:t>
            </a:r>
            <a:r>
              <a:rPr lang="en-US" sz="3200" b="1" i="1" u="sng" dirty="0">
                <a:solidFill>
                  <a:srgbClr val="990000"/>
                </a:solidFill>
              </a:rPr>
              <a:t>taking, sending, or forwarding</a:t>
            </a:r>
            <a:r>
              <a:rPr lang="en-US" sz="3200" dirty="0"/>
              <a:t> </a:t>
            </a:r>
            <a:r>
              <a:rPr lang="en-US" sz="3200" dirty="0">
                <a:solidFill>
                  <a:schemeClr val="tx1"/>
                </a:solidFill>
              </a:rPr>
              <a:t>a sexual picture of someone underage, even </a:t>
            </a:r>
            <a:r>
              <a:rPr lang="en-US" sz="3200" b="1" i="1" u="sng" dirty="0">
                <a:solidFill>
                  <a:srgbClr val="990000"/>
                </a:solidFill>
              </a:rPr>
              <a:t>if it’s of you</a:t>
            </a:r>
            <a:r>
              <a:rPr lang="en-US" sz="3200" dirty="0"/>
              <a:t>.</a:t>
            </a:r>
          </a:p>
          <a:p>
            <a:pPr marL="457200" indent="-457200">
              <a:lnSpc>
                <a:spcPct val="80000"/>
              </a:lnSpc>
              <a:buFont typeface="Arial" panose="020B0604020202020204" pitchFamily="34" charset="0"/>
              <a:buChar char="•"/>
            </a:pPr>
            <a:r>
              <a:rPr lang="en-US" sz="3200" dirty="0">
                <a:solidFill>
                  <a:schemeClr val="tx1"/>
                </a:solidFill>
              </a:rPr>
              <a:t>You could</a:t>
            </a:r>
          </a:p>
          <a:p>
            <a:pPr lvl="6">
              <a:lnSpc>
                <a:spcPct val="80000"/>
              </a:lnSpc>
            </a:pPr>
            <a:r>
              <a:rPr lang="en-US" sz="2800" dirty="0"/>
              <a:t>get kicked-off sports teams, </a:t>
            </a:r>
          </a:p>
          <a:p>
            <a:pPr lvl="6">
              <a:lnSpc>
                <a:spcPct val="80000"/>
              </a:lnSpc>
            </a:pPr>
            <a:r>
              <a:rPr lang="en-US" sz="2800" dirty="0"/>
              <a:t>get kicked-off cheering squads, </a:t>
            </a:r>
          </a:p>
          <a:p>
            <a:pPr lvl="6">
              <a:lnSpc>
                <a:spcPct val="80000"/>
              </a:lnSpc>
            </a:pPr>
            <a:r>
              <a:rPr lang="en-US" sz="2800" dirty="0"/>
              <a:t>face humiliation, </a:t>
            </a:r>
          </a:p>
          <a:p>
            <a:pPr lvl="6">
              <a:lnSpc>
                <a:spcPct val="80000"/>
              </a:lnSpc>
            </a:pPr>
            <a:r>
              <a:rPr lang="en-US" sz="2800" dirty="0"/>
              <a:t>lose educational privileges </a:t>
            </a:r>
          </a:p>
          <a:p>
            <a:pPr lvl="6">
              <a:lnSpc>
                <a:spcPct val="80000"/>
              </a:lnSpc>
            </a:pPr>
            <a:r>
              <a:rPr lang="en-US" sz="2800" dirty="0"/>
              <a:t>and even </a:t>
            </a:r>
            <a:r>
              <a:rPr lang="en-US" sz="2800" b="1" i="1" u="sng" dirty="0">
                <a:solidFill>
                  <a:srgbClr val="990000"/>
                </a:solidFill>
              </a:rPr>
              <a:t>get in trouble with the law</a:t>
            </a:r>
            <a:r>
              <a:rPr lang="en-US" sz="2800" dirty="0"/>
              <a:t>.</a:t>
            </a:r>
            <a:r>
              <a:rPr lang="en-US" dirty="0"/>
              <a:t> </a:t>
            </a:r>
          </a:p>
        </p:txBody>
      </p:sp>
      <p:sp>
        <p:nvSpPr>
          <p:cNvPr id="9" name="WordArt 4">
            <a:extLst>
              <a:ext uri="{FF2B5EF4-FFF2-40B4-BE49-F238E27FC236}">
                <a16:creationId xmlns:a16="http://schemas.microsoft.com/office/drawing/2014/main" id="{2D4734D2-3595-4810-B1A2-38295DA09F87}"/>
              </a:ext>
            </a:extLst>
          </p:cNvPr>
          <p:cNvSpPr>
            <a:spLocks noChangeArrowheads="1" noChangeShapeType="1" noTextEdit="1"/>
          </p:cNvSpPr>
          <p:nvPr/>
        </p:nvSpPr>
        <p:spPr bwMode="auto">
          <a:xfrm>
            <a:off x="920496" y="788988"/>
            <a:ext cx="990600" cy="1371600"/>
          </a:xfrm>
          <a:prstGeom prst="rect">
            <a:avLst/>
          </a:prstGeom>
        </p:spPr>
        <p:txBody>
          <a:bodyPr wrap="none" fromWordArt="1">
            <a:prstTxWarp prst="textPlain">
              <a:avLst>
                <a:gd name="adj" fmla="val 50000"/>
              </a:avLst>
            </a:prstTxWarp>
          </a:bodyPr>
          <a:lstStyle/>
          <a:p>
            <a:pPr algn="ctr"/>
            <a:r>
              <a:rPr lang="en-US" sz="3600" kern="10" dirty="0">
                <a:ln w="38100">
                  <a:solidFill>
                    <a:srgbClr val="000000"/>
                  </a:solidFill>
                  <a:round/>
                  <a:headEnd/>
                  <a:tailEnd/>
                </a:ln>
                <a:solidFill>
                  <a:schemeClr val="bg1"/>
                </a:solidFill>
                <a:latin typeface="Calisto MT"/>
              </a:rPr>
              <a:t>1.</a:t>
            </a:r>
          </a:p>
        </p:txBody>
      </p:sp>
    </p:spTree>
    <p:extLst>
      <p:ext uri="{BB962C8B-B14F-4D97-AF65-F5344CB8AC3E}">
        <p14:creationId xmlns:p14="http://schemas.microsoft.com/office/powerpoint/2010/main" val="986547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a:extLst>
              <a:ext uri="{FF2B5EF4-FFF2-40B4-BE49-F238E27FC236}">
                <a16:creationId xmlns:a16="http://schemas.microsoft.com/office/drawing/2014/main" id="{30E9F1E8-9BE3-488A-B640-4DBE26A0A2D6}"/>
              </a:ext>
            </a:extLst>
          </p:cNvPr>
          <p:cNvSpPr txBox="1">
            <a:spLocks noChangeArrowheads="1"/>
          </p:cNvSpPr>
          <p:nvPr/>
        </p:nvSpPr>
        <p:spPr>
          <a:xfrm>
            <a:off x="2240280" y="1295400"/>
            <a:ext cx="9646920" cy="4041648"/>
          </a:xfrm>
          <a:prstGeom prst="rect">
            <a:avLst/>
          </a:prstGeom>
        </p:spPr>
        <p:txBody>
          <a:bodyPr vert="horz" lIns="91440" tIns="45720" rIns="91440" bIns="45720" rtlCol="0">
            <a:normAutofit lnSpcReduction="10000"/>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rgbClr val="000066"/>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marL="457200" indent="-457200">
              <a:lnSpc>
                <a:spcPct val="80000"/>
              </a:lnSpc>
              <a:buFont typeface="Arial" panose="020B0604020202020204" pitchFamily="34" charset="0"/>
              <a:buChar char="•"/>
              <a:defRPr/>
            </a:pPr>
            <a:r>
              <a:rPr lang="en-US" sz="2800" dirty="0">
                <a:solidFill>
                  <a:schemeClr val="tx1"/>
                </a:solidFill>
              </a:rPr>
              <a:t>Pictures of yourself that you wouldn’t want </a:t>
            </a:r>
            <a:r>
              <a:rPr lang="en-US" sz="2800" b="1" i="1" u="sng" dirty="0">
                <a:solidFill>
                  <a:srgbClr val="C00000"/>
                </a:solidFill>
              </a:rPr>
              <a:t>everyone</a:t>
            </a:r>
            <a:r>
              <a:rPr lang="en-US" sz="2800" dirty="0">
                <a:solidFill>
                  <a:schemeClr val="tx1"/>
                </a:solidFill>
              </a:rPr>
              <a:t> to see</a:t>
            </a:r>
          </a:p>
          <a:p>
            <a:pPr lvl="5">
              <a:lnSpc>
                <a:spcPct val="80000"/>
              </a:lnSpc>
              <a:defRPr/>
            </a:pPr>
            <a:r>
              <a:rPr lang="en-US" sz="2400" dirty="0">
                <a:solidFill>
                  <a:schemeClr val="tx1"/>
                </a:solidFill>
              </a:rPr>
              <a:t>Classmates</a:t>
            </a:r>
          </a:p>
          <a:p>
            <a:pPr lvl="5">
              <a:lnSpc>
                <a:spcPct val="80000"/>
              </a:lnSpc>
              <a:defRPr/>
            </a:pPr>
            <a:r>
              <a:rPr lang="en-US" sz="2400" dirty="0">
                <a:solidFill>
                  <a:schemeClr val="tx1"/>
                </a:solidFill>
              </a:rPr>
              <a:t>Family</a:t>
            </a:r>
          </a:p>
          <a:p>
            <a:pPr lvl="5">
              <a:lnSpc>
                <a:spcPct val="80000"/>
              </a:lnSpc>
              <a:defRPr/>
            </a:pPr>
            <a:r>
              <a:rPr lang="en-US" sz="2400" dirty="0">
                <a:solidFill>
                  <a:schemeClr val="tx1"/>
                </a:solidFill>
              </a:rPr>
              <a:t>Teachers</a:t>
            </a:r>
          </a:p>
          <a:p>
            <a:pPr lvl="5">
              <a:lnSpc>
                <a:spcPct val="80000"/>
              </a:lnSpc>
              <a:defRPr/>
            </a:pPr>
            <a:r>
              <a:rPr lang="en-US" sz="2400" dirty="0">
                <a:solidFill>
                  <a:schemeClr val="tx1"/>
                </a:solidFill>
              </a:rPr>
              <a:t>Employers</a:t>
            </a:r>
          </a:p>
          <a:p>
            <a:pPr>
              <a:lnSpc>
                <a:spcPct val="80000"/>
              </a:lnSpc>
              <a:defRPr/>
            </a:pPr>
            <a:r>
              <a:rPr lang="en-US" sz="2800" b="1" i="1" u="sng" dirty="0">
                <a:solidFill>
                  <a:srgbClr val="990000"/>
                </a:solidFill>
              </a:rPr>
              <a:t>Think ahead</a:t>
            </a:r>
          </a:p>
          <a:p>
            <a:pPr lvl="1">
              <a:lnSpc>
                <a:spcPct val="80000"/>
              </a:lnSpc>
              <a:defRPr/>
            </a:pPr>
            <a:r>
              <a:rPr lang="en-US" sz="2400" dirty="0">
                <a:solidFill>
                  <a:schemeClr val="tx1"/>
                </a:solidFill>
              </a:rPr>
              <a:t>College Recruiters</a:t>
            </a:r>
          </a:p>
          <a:p>
            <a:pPr lvl="1">
              <a:lnSpc>
                <a:spcPct val="80000"/>
              </a:lnSpc>
              <a:defRPr/>
            </a:pPr>
            <a:r>
              <a:rPr lang="en-US" sz="2400" dirty="0">
                <a:solidFill>
                  <a:schemeClr val="tx1"/>
                </a:solidFill>
              </a:rPr>
              <a:t>Future Employers</a:t>
            </a:r>
          </a:p>
          <a:p>
            <a:pPr lvl="1">
              <a:lnSpc>
                <a:spcPct val="80000"/>
              </a:lnSpc>
              <a:defRPr/>
            </a:pPr>
            <a:r>
              <a:rPr lang="en-US" sz="2400" dirty="0">
                <a:solidFill>
                  <a:schemeClr val="tx1"/>
                </a:solidFill>
              </a:rPr>
              <a:t>Future Spouses and their Families</a:t>
            </a:r>
          </a:p>
          <a:p>
            <a:pPr lvl="1">
              <a:lnSpc>
                <a:spcPct val="80000"/>
              </a:lnSpc>
              <a:defRPr/>
            </a:pPr>
            <a:r>
              <a:rPr lang="en-US" sz="2400" dirty="0">
                <a:solidFill>
                  <a:schemeClr val="tx1"/>
                </a:solidFill>
              </a:rPr>
              <a:t>Your Children</a:t>
            </a:r>
          </a:p>
          <a:p>
            <a:pPr marL="0" lvl="1" indent="0">
              <a:lnSpc>
                <a:spcPct val="80000"/>
              </a:lnSpc>
              <a:buFont typeface="Arial" pitchFamily="34" charset="0"/>
              <a:buNone/>
              <a:defRPr/>
            </a:pPr>
            <a:r>
              <a:rPr lang="en-US" sz="2400" b="1" i="1" dirty="0">
                <a:solidFill>
                  <a:srgbClr val="C00000"/>
                </a:solidFill>
              </a:rPr>
              <a:t>            </a:t>
            </a:r>
            <a:r>
              <a:rPr lang="en-US" sz="2400" b="1" i="1" u="sng" dirty="0">
                <a:solidFill>
                  <a:srgbClr val="C00000"/>
                </a:solidFill>
              </a:rPr>
              <a:t>Don’t let anyone pressure you into it!</a:t>
            </a:r>
            <a:endParaRPr lang="en-US" sz="4000" b="1" i="1" u="sng" dirty="0">
              <a:solidFill>
                <a:srgbClr val="C00000"/>
              </a:solidFill>
            </a:endParaRPr>
          </a:p>
        </p:txBody>
      </p:sp>
      <p:sp>
        <p:nvSpPr>
          <p:cNvPr id="10" name="Rectangle 2">
            <a:extLst>
              <a:ext uri="{FF2B5EF4-FFF2-40B4-BE49-F238E27FC236}">
                <a16:creationId xmlns:a16="http://schemas.microsoft.com/office/drawing/2014/main" id="{6EFFE834-EB5B-4541-9E2D-37D0DD675EDD}"/>
              </a:ext>
            </a:extLst>
          </p:cNvPr>
          <p:cNvSpPr txBox="1">
            <a:spLocks noChangeArrowheads="1"/>
          </p:cNvSpPr>
          <p:nvPr/>
        </p:nvSpPr>
        <p:spPr>
          <a:xfrm>
            <a:off x="2240280" y="411480"/>
            <a:ext cx="995172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000066"/>
                </a:solidFill>
                <a:latin typeface="Arial Black" panose="020B0A04020102020204" pitchFamily="34" charset="0"/>
              </a:rPr>
              <a:t>Never Take…</a:t>
            </a:r>
          </a:p>
        </p:txBody>
      </p:sp>
      <p:sp>
        <p:nvSpPr>
          <p:cNvPr id="11" name="WordArt 4">
            <a:extLst>
              <a:ext uri="{FF2B5EF4-FFF2-40B4-BE49-F238E27FC236}">
                <a16:creationId xmlns:a16="http://schemas.microsoft.com/office/drawing/2014/main" id="{C4708DBF-7036-49A6-9D72-523B9A03B50A}"/>
              </a:ext>
            </a:extLst>
          </p:cNvPr>
          <p:cNvSpPr>
            <a:spLocks noChangeArrowheads="1" noChangeShapeType="1" noTextEdit="1"/>
          </p:cNvSpPr>
          <p:nvPr/>
        </p:nvSpPr>
        <p:spPr bwMode="auto">
          <a:xfrm>
            <a:off x="920496" y="788988"/>
            <a:ext cx="990600" cy="1371600"/>
          </a:xfrm>
          <a:prstGeom prst="rect">
            <a:avLst/>
          </a:prstGeom>
        </p:spPr>
        <p:txBody>
          <a:bodyPr wrap="none" fromWordArt="1">
            <a:prstTxWarp prst="textPlain">
              <a:avLst>
                <a:gd name="adj" fmla="val 50000"/>
              </a:avLst>
            </a:prstTxWarp>
          </a:bodyPr>
          <a:lstStyle/>
          <a:p>
            <a:pPr algn="ctr"/>
            <a:r>
              <a:rPr lang="en-US" sz="3600" kern="10" dirty="0">
                <a:ln w="38100">
                  <a:solidFill>
                    <a:srgbClr val="000000"/>
                  </a:solidFill>
                  <a:round/>
                  <a:headEnd/>
                  <a:tailEnd/>
                </a:ln>
                <a:solidFill>
                  <a:schemeClr val="bg1"/>
                </a:solidFill>
                <a:latin typeface="Calisto MT"/>
              </a:rPr>
              <a:t>2.</a:t>
            </a:r>
          </a:p>
        </p:txBody>
      </p:sp>
    </p:spTree>
    <p:extLst>
      <p:ext uri="{BB962C8B-B14F-4D97-AF65-F5344CB8AC3E}">
        <p14:creationId xmlns:p14="http://schemas.microsoft.com/office/powerpoint/2010/main" val="3090708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0C4C65E3-5391-4050-8E48-9169563AB05D}"/>
              </a:ext>
            </a:extLst>
          </p:cNvPr>
          <p:cNvSpPr txBox="1">
            <a:spLocks noChangeArrowheads="1"/>
          </p:cNvSpPr>
          <p:nvPr/>
        </p:nvSpPr>
        <p:spPr>
          <a:xfrm>
            <a:off x="2240280" y="1426463"/>
            <a:ext cx="8884920" cy="4059937"/>
          </a:xfrm>
          <a:prstGeom prst="rect">
            <a:avLst/>
          </a:prstGeom>
        </p:spPr>
        <p:txBody>
          <a:bodyPr vert="horz" lIns="91440" tIns="45720" rIns="91440" bIns="45720" rtlCol="0">
            <a:normAutofit/>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rgbClr val="000066"/>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rgbClr val="000066"/>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pPr marL="457200" indent="-457200">
              <a:lnSpc>
                <a:spcPct val="80000"/>
              </a:lnSpc>
              <a:buFont typeface="Arial" panose="020B0604020202020204" pitchFamily="34" charset="0"/>
              <a:buChar char="•"/>
            </a:pPr>
            <a:r>
              <a:rPr lang="en-US" sz="2800" dirty="0">
                <a:solidFill>
                  <a:schemeClr val="tx1"/>
                </a:solidFill>
              </a:rPr>
              <a:t>Remember</a:t>
            </a:r>
            <a:r>
              <a:rPr lang="en-US" sz="2800" dirty="0"/>
              <a:t> </a:t>
            </a:r>
            <a:r>
              <a:rPr lang="en-US" sz="2800" b="1" i="1" u="sng" dirty="0">
                <a:solidFill>
                  <a:srgbClr val="990000"/>
                </a:solidFill>
              </a:rPr>
              <a:t>you cannot control who will see that picture</a:t>
            </a:r>
            <a:r>
              <a:rPr lang="en-US" sz="2800" dirty="0"/>
              <a:t> </a:t>
            </a:r>
            <a:r>
              <a:rPr lang="en-US" sz="2800" dirty="0">
                <a:solidFill>
                  <a:schemeClr val="tx1"/>
                </a:solidFill>
              </a:rPr>
              <a:t>or read that message once it hits the internet.</a:t>
            </a:r>
          </a:p>
          <a:p>
            <a:pPr marL="457200" indent="-457200">
              <a:lnSpc>
                <a:spcPct val="80000"/>
              </a:lnSpc>
              <a:buFont typeface="Arial" panose="020B0604020202020204" pitchFamily="34" charset="0"/>
              <a:buChar char="•"/>
            </a:pPr>
            <a:r>
              <a:rPr lang="en-US" sz="2800" b="1" i="1" u="sng" dirty="0">
                <a:solidFill>
                  <a:srgbClr val="990000"/>
                </a:solidFill>
              </a:rPr>
              <a:t>You cannot take it back.</a:t>
            </a:r>
          </a:p>
          <a:p>
            <a:pPr marL="457200" indent="-457200">
              <a:lnSpc>
                <a:spcPct val="80000"/>
              </a:lnSpc>
              <a:buFont typeface="Arial" panose="020B0604020202020204" pitchFamily="34" charset="0"/>
              <a:buChar char="•"/>
            </a:pPr>
            <a:r>
              <a:rPr lang="en-US" sz="2800" dirty="0">
                <a:solidFill>
                  <a:schemeClr val="tx1"/>
                </a:solidFill>
              </a:rPr>
              <a:t>What you send to a girlfriend or boyfriend can be forwarded to their friends, acquaintances, online chat buddies, </a:t>
            </a:r>
            <a:r>
              <a:rPr lang="en-US" sz="2800" dirty="0" err="1">
                <a:solidFill>
                  <a:schemeClr val="tx1"/>
                </a:solidFill>
              </a:rPr>
              <a:t>etc</a:t>
            </a:r>
            <a:r>
              <a:rPr lang="en-US" sz="2800" dirty="0">
                <a:solidFill>
                  <a:schemeClr val="tx1"/>
                </a:solidFill>
              </a:rPr>
              <a:t>…</a:t>
            </a:r>
          </a:p>
          <a:p>
            <a:pPr lvl="5">
              <a:lnSpc>
                <a:spcPct val="80000"/>
              </a:lnSpc>
            </a:pPr>
            <a:r>
              <a:rPr lang="en-US" sz="2800" b="1" i="1" u="sng" dirty="0">
                <a:solidFill>
                  <a:srgbClr val="990000"/>
                </a:solidFill>
              </a:rPr>
              <a:t>Out of spite your image can travel to people you do not want it to reach.</a:t>
            </a:r>
          </a:p>
          <a:p>
            <a:pPr lvl="5">
              <a:lnSpc>
                <a:spcPct val="80000"/>
              </a:lnSpc>
            </a:pPr>
            <a:r>
              <a:rPr lang="en-US" sz="2800" b="1" i="1" u="sng" dirty="0">
                <a:solidFill>
                  <a:srgbClr val="990000"/>
                </a:solidFill>
              </a:rPr>
              <a:t>It could change a life forever</a:t>
            </a:r>
          </a:p>
        </p:txBody>
      </p:sp>
      <p:sp>
        <p:nvSpPr>
          <p:cNvPr id="9" name="Rectangle 2">
            <a:extLst>
              <a:ext uri="{FF2B5EF4-FFF2-40B4-BE49-F238E27FC236}">
                <a16:creationId xmlns:a16="http://schemas.microsoft.com/office/drawing/2014/main" id="{3619A10E-1187-4D0E-B4E8-1F097C42C702}"/>
              </a:ext>
            </a:extLst>
          </p:cNvPr>
          <p:cNvSpPr txBox="1">
            <a:spLocks noChangeArrowheads="1"/>
          </p:cNvSpPr>
          <p:nvPr/>
        </p:nvSpPr>
        <p:spPr>
          <a:xfrm>
            <a:off x="2240280" y="411480"/>
            <a:ext cx="995172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000066"/>
                </a:solidFill>
                <a:latin typeface="Arial Black" panose="020B0A04020102020204" pitchFamily="34" charset="0"/>
              </a:rPr>
              <a:t>Think before you send...</a:t>
            </a:r>
          </a:p>
        </p:txBody>
      </p:sp>
      <p:sp>
        <p:nvSpPr>
          <p:cNvPr id="10" name="WordArt 4">
            <a:extLst>
              <a:ext uri="{FF2B5EF4-FFF2-40B4-BE49-F238E27FC236}">
                <a16:creationId xmlns:a16="http://schemas.microsoft.com/office/drawing/2014/main" id="{8B2F31A1-4211-43A8-AE89-390B9C5E0608}"/>
              </a:ext>
            </a:extLst>
          </p:cNvPr>
          <p:cNvSpPr>
            <a:spLocks noChangeArrowheads="1" noChangeShapeType="1" noTextEdit="1"/>
          </p:cNvSpPr>
          <p:nvPr/>
        </p:nvSpPr>
        <p:spPr bwMode="auto">
          <a:xfrm>
            <a:off x="920496" y="788988"/>
            <a:ext cx="990600" cy="1371600"/>
          </a:xfrm>
          <a:prstGeom prst="rect">
            <a:avLst/>
          </a:prstGeom>
        </p:spPr>
        <p:txBody>
          <a:bodyPr wrap="none" fromWordArt="1">
            <a:prstTxWarp prst="textPlain">
              <a:avLst>
                <a:gd name="adj" fmla="val 50000"/>
              </a:avLst>
            </a:prstTxWarp>
          </a:bodyPr>
          <a:lstStyle/>
          <a:p>
            <a:pPr algn="ctr"/>
            <a:r>
              <a:rPr lang="en-US" sz="3600" kern="10" dirty="0">
                <a:ln w="38100">
                  <a:solidFill>
                    <a:srgbClr val="000000"/>
                  </a:solidFill>
                  <a:round/>
                  <a:headEnd/>
                  <a:tailEnd/>
                </a:ln>
                <a:solidFill>
                  <a:schemeClr val="bg1"/>
                </a:solidFill>
                <a:latin typeface="Calisto MT"/>
              </a:rPr>
              <a:t>3.</a:t>
            </a:r>
          </a:p>
        </p:txBody>
      </p:sp>
    </p:spTree>
    <p:extLst>
      <p:ext uri="{BB962C8B-B14F-4D97-AF65-F5344CB8AC3E}">
        <p14:creationId xmlns:p14="http://schemas.microsoft.com/office/powerpoint/2010/main" val="12322123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TC101790491[[fn=Mylar]]</Template>
  <TotalTime>2178</TotalTime>
  <Words>802</Words>
  <Application>Microsoft Office PowerPoint</Application>
  <PresentationFormat>Widescreen</PresentationFormat>
  <Paragraphs>67</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 Black</vt:lpstr>
      <vt:lpstr>Calibri</vt:lpstr>
      <vt:lpstr>Calisto MT</vt:lpstr>
      <vt:lpstr>Corbel</vt:lpstr>
      <vt:lpstr>Tahoma</vt:lpstr>
      <vt:lpstr>Tunga</vt:lpstr>
      <vt:lpstr>Mylar</vt:lpstr>
      <vt:lpstr>What is Sexting?</vt:lpstr>
      <vt:lpstr>Sexting…Define</vt:lpstr>
      <vt:lpstr>Why?</vt:lpstr>
      <vt:lpstr>Why???</vt:lpstr>
      <vt:lpstr>PowerPoint Presentation</vt:lpstr>
      <vt:lpstr>Now, Apps to Hide It</vt:lpstr>
      <vt:lpstr>PowerPoint Presentation</vt:lpstr>
      <vt:lpstr>PowerPoint Presentation</vt:lpstr>
      <vt:lpstr>PowerPoint Presentation</vt:lpstr>
      <vt:lpstr>Emotional Scars</vt:lpstr>
      <vt:lpstr>PowerPoint Presentation</vt:lpstr>
      <vt:lpstr>A Look at the LAW</vt:lpstr>
      <vt:lpstr>KY Pornography Laws</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Appropriate Use of Technology</dc:title>
  <dc:creator>Kent and Karen McCuiston</dc:creator>
  <cp:lastModifiedBy>Elizabeth Abanathy</cp:lastModifiedBy>
  <cp:revision>35</cp:revision>
  <dcterms:created xsi:type="dcterms:W3CDTF">2013-04-24T01:05:33Z</dcterms:created>
  <dcterms:modified xsi:type="dcterms:W3CDTF">2023-05-15T19:02:51Z</dcterms:modified>
</cp:coreProperties>
</file>