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handoutMasterIdLst>
    <p:handoutMasterId r:id="rId42"/>
  </p:handoutMasterIdLst>
  <p:sldIdLst>
    <p:sldId id="256" r:id="rId2"/>
    <p:sldId id="286" r:id="rId3"/>
    <p:sldId id="320" r:id="rId4"/>
    <p:sldId id="309" r:id="rId5"/>
    <p:sldId id="301"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2" r:id="rId21"/>
    <p:sldId id="260" r:id="rId22"/>
    <p:sldId id="266" r:id="rId23"/>
    <p:sldId id="268" r:id="rId24"/>
    <p:sldId id="269" r:id="rId25"/>
    <p:sldId id="275" r:id="rId26"/>
    <p:sldId id="271" r:id="rId27"/>
    <p:sldId id="277" r:id="rId28"/>
    <p:sldId id="278" r:id="rId29"/>
    <p:sldId id="280" r:id="rId30"/>
    <p:sldId id="308" r:id="rId31"/>
    <p:sldId id="316" r:id="rId32"/>
    <p:sldId id="317" r:id="rId33"/>
    <p:sldId id="304" r:id="rId34"/>
    <p:sldId id="306" r:id="rId35"/>
    <p:sldId id="281" r:id="rId36"/>
    <p:sldId id="257" r:id="rId37"/>
    <p:sldId id="283" r:id="rId38"/>
    <p:sldId id="284" r:id="rId39"/>
    <p:sldId id="282" r:id="rId40"/>
    <p:sldId id="321" r:id="rId41"/>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5540" autoAdjust="0"/>
  </p:normalViewPr>
  <p:slideViewPr>
    <p:cSldViewPr snapToGrid="0">
      <p:cViewPr varScale="1">
        <p:scale>
          <a:sx n="84" d="100"/>
          <a:sy n="84" d="100"/>
        </p:scale>
        <p:origin x="566" y="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A74F487F-32A8-47CF-A186-E6DB29377746}" type="datetimeFigureOut">
              <a:rPr lang="en-US" smtClean="0"/>
              <a:t>5/15/2023</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9284FA5C-DF32-4192-8F39-7B1F6EBD7C84}" type="slidenum">
              <a:rPr lang="en-US" smtClean="0"/>
              <a:t>‹#›</a:t>
            </a:fld>
            <a:endParaRPr lang="en-US"/>
          </a:p>
        </p:txBody>
      </p:sp>
    </p:spTree>
    <p:extLst>
      <p:ext uri="{BB962C8B-B14F-4D97-AF65-F5344CB8AC3E}">
        <p14:creationId xmlns:p14="http://schemas.microsoft.com/office/powerpoint/2010/main" val="22757520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29DBE3-FBEE-44FA-BA54-E0CC0BDD8F6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130218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29DBE3-FBEE-44FA-BA54-E0CC0BDD8F6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80755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29DBE3-FBEE-44FA-BA54-E0CC0BDD8F6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351891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75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05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29DBE3-FBEE-44FA-BA54-E0CC0BDD8F6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283339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29DBE3-FBEE-44FA-BA54-E0CC0BDD8F64}"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1280771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29DBE3-FBEE-44FA-BA54-E0CC0BDD8F64}"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414731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29DBE3-FBEE-44FA-BA54-E0CC0BDD8F64}"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296835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29DBE3-FBEE-44FA-BA54-E0CC0BDD8F64}"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394091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9DBE3-FBEE-44FA-BA54-E0CC0BDD8F64}"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122860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29DBE3-FBEE-44FA-BA54-E0CC0BDD8F64}"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254163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29DBE3-FBEE-44FA-BA54-E0CC0BDD8F64}"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76FD5-D2FF-42CA-9C7A-16B4B1A31038}" type="slidenum">
              <a:rPr lang="en-US" smtClean="0"/>
              <a:t>‹#›</a:t>
            </a:fld>
            <a:endParaRPr lang="en-US"/>
          </a:p>
        </p:txBody>
      </p:sp>
    </p:spTree>
    <p:extLst>
      <p:ext uri="{BB962C8B-B14F-4D97-AF65-F5344CB8AC3E}">
        <p14:creationId xmlns:p14="http://schemas.microsoft.com/office/powerpoint/2010/main" val="39337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9DBE3-FBEE-44FA-BA54-E0CC0BDD8F64}" type="datetimeFigureOut">
              <a:rPr lang="en-US" smtClean="0"/>
              <a:t>5/15/2023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76FD5-D2FF-42CA-9C7A-16B4B1A31038}" type="slidenum">
              <a:rPr lang="en-US" smtClean="0"/>
              <a:t>‹#›</a:t>
            </a:fld>
            <a:endParaRPr lang="en-US"/>
          </a:p>
        </p:txBody>
      </p:sp>
    </p:spTree>
    <p:extLst>
      <p:ext uri="{BB962C8B-B14F-4D97-AF65-F5344CB8AC3E}">
        <p14:creationId xmlns:p14="http://schemas.microsoft.com/office/powerpoint/2010/main" val="10524065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ommonsense.org/education/digital-citizenship/lesson/sexting-and-relationships"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s://www.commonsensemedia.org/articles/talking-about-sexting"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sponline.org/Documents/Resources%20and%20Publications/Handouts/Families%20and%20Educators/May_13_Sexting.pdf" TargetMode="External"/><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asponline.org/Documents/Resources%20and%20Publications/Handouts/Families%20and%20Educators/May_13_Sexting.pdf" TargetMode="External"/><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LwZS9DElH0c"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rems.ed.gov/docs/ASMTrainingGuide.pdf"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rems.ed.gov/AddressingAdultSexualMisconductWebinars.aspx" TargetMode="Externa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Protocol_-_Managing_Allegations_of_Child_Abuse_by_Educators_and_other_Adults.pdf" TargetMode="External"/><Relationship Id="rId1" Type="http://schemas.openxmlformats.org/officeDocument/2006/relationships/slideLayout" Target="../slideLayouts/slideLayout12.xml"/><Relationship Id="rId4" Type="http://schemas.openxmlformats.org/officeDocument/2006/relationships/hyperlink" Target="https://www.cois.org/uploaded/Documentation/About_CIS/Child_Protection/Protocol_-_Managing_Allegations_of_Child_Abuse_by_Educators_and_other_Adults.pdf"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nasponline.org/Documents/Resources%20and%20Publications/Handouts/Families%20and%20Educators/May_13_Sexting.pdf"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C7F84-86F8-4576-89F0-7A162F87462A}"/>
              </a:ext>
            </a:extLst>
          </p:cNvPr>
          <p:cNvSpPr/>
          <p:nvPr/>
        </p:nvSpPr>
        <p:spPr>
          <a:xfrm>
            <a:off x="2189257" y="958334"/>
            <a:ext cx="7813486" cy="3477875"/>
          </a:xfrm>
          <a:prstGeom prst="rect">
            <a:avLst/>
          </a:prstGeom>
        </p:spPr>
        <p:txBody>
          <a:bodyPr wrap="none">
            <a:spAutoFit/>
          </a:bodyPr>
          <a:lstStyle/>
          <a:p>
            <a:pPr algn="ctr"/>
            <a:r>
              <a:rPr lang="en-US" sz="11000" b="1" dirty="0">
                <a:ln w="28575">
                  <a:solidFill>
                    <a:schemeClr val="bg1"/>
                  </a:solidFill>
                  <a:prstDash val="solid"/>
                </a:ln>
                <a:effectLst>
                  <a:outerShdw blurRad="12700" dist="38100" dir="2700000" algn="tl" rotWithShape="0">
                    <a:schemeClr val="bg1">
                      <a:lumMod val="50000"/>
                    </a:schemeClr>
                  </a:outerShdw>
                </a:effectLst>
              </a:rPr>
              <a:t>What Exactly</a:t>
            </a:r>
            <a:br>
              <a:rPr lang="en-US" sz="11000" b="1" dirty="0">
                <a:ln w="28575">
                  <a:solidFill>
                    <a:schemeClr val="bg1"/>
                  </a:solidFill>
                  <a:prstDash val="solid"/>
                </a:ln>
                <a:effectLst>
                  <a:outerShdw blurRad="12700" dist="38100" dir="2700000" algn="tl" rotWithShape="0">
                    <a:schemeClr val="bg1">
                      <a:lumMod val="50000"/>
                    </a:schemeClr>
                  </a:outerShdw>
                </a:effectLst>
              </a:rPr>
            </a:br>
            <a:r>
              <a:rPr lang="en-US" sz="11000" b="1" dirty="0">
                <a:ln w="28575">
                  <a:solidFill>
                    <a:schemeClr val="bg1"/>
                  </a:solidFill>
                  <a:prstDash val="solid"/>
                </a:ln>
                <a:effectLst>
                  <a:outerShdw blurRad="12700" dist="38100" dir="2700000" algn="tl" rotWithShape="0">
                    <a:schemeClr val="bg1">
                      <a:lumMod val="50000"/>
                    </a:schemeClr>
                  </a:outerShdw>
                </a:effectLst>
              </a:rPr>
              <a:t>Is Sexting? </a:t>
            </a:r>
          </a:p>
        </p:txBody>
      </p:sp>
    </p:spTree>
    <p:extLst>
      <p:ext uri="{BB962C8B-B14F-4D97-AF65-F5344CB8AC3E}">
        <p14:creationId xmlns:p14="http://schemas.microsoft.com/office/powerpoint/2010/main" val="3922913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19" t="11980" r="44285" b="45248"/>
          <a:stretch/>
        </p:blipFill>
        <p:spPr>
          <a:xfrm>
            <a:off x="2975463" y="1148049"/>
            <a:ext cx="6241073" cy="4212726"/>
          </a:xfrm>
          <a:prstGeom prst="rect">
            <a:avLst/>
          </a:prstGeom>
        </p:spPr>
      </p:pic>
      <p:sp>
        <p:nvSpPr>
          <p:cNvPr id="3" name="Title 1">
            <a:extLst>
              <a:ext uri="{FF2B5EF4-FFF2-40B4-BE49-F238E27FC236}">
                <a16:creationId xmlns:a16="http://schemas.microsoft.com/office/drawing/2014/main" id="{4E368CDF-456D-42D7-81D8-AC08C8DEBC3E}"/>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22527658"/>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rot="20199871">
            <a:off x="3167063" y="1627696"/>
            <a:ext cx="9024937" cy="1143000"/>
          </a:xfrm>
          <a:effectLst>
            <a:outerShdw blurRad="50800" dist="38100" dir="2700000" algn="tl" rotWithShape="0">
              <a:prstClr val="black">
                <a:alpha val="40000"/>
              </a:prstClr>
            </a:outerShdw>
          </a:effectLst>
        </p:spPr>
        <p:txBody>
          <a:bodyPr>
            <a:noAutofit/>
          </a:bodyPr>
          <a:lstStyle/>
          <a:p>
            <a:r>
              <a:rPr lang="en-US" sz="6000" b="1" dirty="0"/>
              <a:t> Was asked show</a:t>
            </a:r>
            <a:br>
              <a:rPr lang="en-US" sz="6000" b="1" dirty="0"/>
            </a:br>
            <a:r>
              <a:rPr lang="en-US" sz="6000" b="1" dirty="0"/>
              <a:t> something risky…</a:t>
            </a:r>
          </a:p>
        </p:txBody>
      </p:sp>
    </p:spTree>
    <p:extLst>
      <p:ext uri="{BB962C8B-B14F-4D97-AF65-F5344CB8AC3E}">
        <p14:creationId xmlns:p14="http://schemas.microsoft.com/office/powerpoint/2010/main" val="969432559"/>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96" t="12772" r="45714" b="45248"/>
          <a:stretch/>
        </p:blipFill>
        <p:spPr>
          <a:xfrm>
            <a:off x="3057602" y="1148049"/>
            <a:ext cx="6076796" cy="4237767"/>
          </a:xfrm>
          <a:prstGeom prst="rect">
            <a:avLst/>
          </a:prstGeom>
        </p:spPr>
      </p:pic>
      <p:sp>
        <p:nvSpPr>
          <p:cNvPr id="3" name="Title 1">
            <a:extLst>
              <a:ext uri="{FF2B5EF4-FFF2-40B4-BE49-F238E27FC236}">
                <a16:creationId xmlns:a16="http://schemas.microsoft.com/office/drawing/2014/main" id="{4A848A57-FE94-4E25-B2E8-D311F2D24E50}"/>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593020385"/>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19" t="11980" r="44285" b="46040"/>
          <a:stretch/>
        </p:blipFill>
        <p:spPr>
          <a:xfrm>
            <a:off x="2901622" y="1148049"/>
            <a:ext cx="6388756" cy="4232552"/>
          </a:xfrm>
          <a:prstGeom prst="rect">
            <a:avLst/>
          </a:prstGeom>
        </p:spPr>
      </p:pic>
      <p:sp>
        <p:nvSpPr>
          <p:cNvPr id="3" name="Title 1">
            <a:extLst>
              <a:ext uri="{FF2B5EF4-FFF2-40B4-BE49-F238E27FC236}">
                <a16:creationId xmlns:a16="http://schemas.microsoft.com/office/drawing/2014/main" id="{791E7D16-0316-4858-947C-20A0D70FE316}"/>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377129047"/>
      </p:ext>
    </p:extLst>
  </p:cSld>
  <p:clrMapOvr>
    <a:masterClrMapping/>
  </p:clrMapOvr>
  <mc:AlternateContent xmlns:mc="http://schemas.openxmlformats.org/markup-compatibility/2006" xmlns:p14="http://schemas.microsoft.com/office/powerpoint/2010/main">
    <mc:Choice Requires="p14">
      <p:transition p14:dur="100" advClick="0" advTm="4000">
        <p:cut/>
      </p:transition>
    </mc:Choice>
    <mc:Fallback xmlns="">
      <p:transition advClick="0" advTm="400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rot="20198604">
            <a:off x="3249168" y="1359153"/>
            <a:ext cx="8229600" cy="1957388"/>
          </a:xfrm>
        </p:spPr>
        <p:txBody>
          <a:bodyPr>
            <a:noAutofit/>
          </a:bodyPr>
          <a:lstStyle/>
          <a:p>
            <a:r>
              <a:rPr lang="en-US" sz="4800" b="1" i="1" dirty="0">
                <a:effectLst>
                  <a:outerShdw blurRad="38100" dist="38100" dir="2700000" algn="tl">
                    <a:srgbClr val="000000">
                      <a:alpha val="43137"/>
                    </a:srgbClr>
                  </a:outerShdw>
                </a:effectLst>
              </a:rPr>
              <a:t>4 a.m. a Knock at the </a:t>
            </a:r>
            <a:br>
              <a:rPr lang="en-US" sz="4800" b="1" i="1" dirty="0">
                <a:effectLst>
                  <a:outerShdw blurRad="38100" dist="38100" dir="2700000" algn="tl">
                    <a:srgbClr val="000000">
                      <a:alpha val="43137"/>
                    </a:srgbClr>
                  </a:outerShdw>
                </a:effectLst>
              </a:rPr>
            </a:br>
            <a:r>
              <a:rPr lang="en-US" sz="4800" b="1" i="1" dirty="0">
                <a:effectLst>
                  <a:outerShdw blurRad="38100" dist="38100" dir="2700000" algn="tl">
                    <a:srgbClr val="000000">
                      <a:alpha val="43137"/>
                    </a:srgbClr>
                  </a:outerShdw>
                </a:effectLst>
              </a:rPr>
              <a:t>Door of My House…</a:t>
            </a:r>
          </a:p>
        </p:txBody>
      </p:sp>
    </p:spTree>
    <p:extLst>
      <p:ext uri="{BB962C8B-B14F-4D97-AF65-F5344CB8AC3E}">
        <p14:creationId xmlns:p14="http://schemas.microsoft.com/office/powerpoint/2010/main" val="1318172420"/>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19" t="11980" r="44762" b="45248"/>
          <a:stretch/>
        </p:blipFill>
        <p:spPr>
          <a:xfrm>
            <a:off x="3025447" y="1159958"/>
            <a:ext cx="6141105" cy="4197719"/>
          </a:xfrm>
          <a:prstGeom prst="rect">
            <a:avLst/>
          </a:prstGeom>
        </p:spPr>
      </p:pic>
      <p:sp>
        <p:nvSpPr>
          <p:cNvPr id="3" name="Title 1">
            <a:extLst>
              <a:ext uri="{FF2B5EF4-FFF2-40B4-BE49-F238E27FC236}">
                <a16:creationId xmlns:a16="http://schemas.microsoft.com/office/drawing/2014/main" id="{CEDF69DC-650B-4DF7-BF08-EFABDC5A4034}"/>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3369795581"/>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36670" y="523049"/>
            <a:ext cx="4518660" cy="1325563"/>
          </a:xfrm>
        </p:spPr>
        <p:txBody>
          <a:bodyPr>
            <a:normAutofit/>
          </a:bodyPr>
          <a:lstStyle/>
          <a:p>
            <a:pPr algn="ctr"/>
            <a:r>
              <a:rPr lang="en-US" sz="7200" b="1" i="1" dirty="0">
                <a:effectLst>
                  <a:outerShdw blurRad="38100" dist="38100" dir="2700000" algn="tl">
                    <a:srgbClr val="000000">
                      <a:alpha val="43137"/>
                    </a:srgbClr>
                  </a:outerShdw>
                </a:effectLst>
                <a:latin typeface="+mn-lt"/>
              </a:rPr>
              <a:t>Then</a:t>
            </a:r>
          </a:p>
        </p:txBody>
      </p:sp>
      <p:sp>
        <p:nvSpPr>
          <p:cNvPr id="3" name="Content Placeholder 2"/>
          <p:cNvSpPr>
            <a:spLocks noGrp="1"/>
          </p:cNvSpPr>
          <p:nvPr>
            <p:ph idx="4294967295"/>
          </p:nvPr>
        </p:nvSpPr>
        <p:spPr>
          <a:xfrm>
            <a:off x="865632" y="1655064"/>
            <a:ext cx="10460736" cy="3915156"/>
          </a:xfrm>
        </p:spPr>
        <p:txBody>
          <a:bodyPr>
            <a:normAutofit/>
          </a:bodyPr>
          <a:lstStyle/>
          <a:p>
            <a:r>
              <a:rPr lang="en-US" sz="4000" dirty="0"/>
              <a:t>Moved</a:t>
            </a:r>
          </a:p>
          <a:p>
            <a:r>
              <a:rPr lang="en-US" sz="4000" dirty="0"/>
              <a:t>Got into Drugs and Alcohol</a:t>
            </a:r>
          </a:p>
          <a:p>
            <a:r>
              <a:rPr lang="en-US" sz="4000" dirty="0"/>
              <a:t>A year later the guy set up a Facebook Page</a:t>
            </a:r>
          </a:p>
          <a:p>
            <a:r>
              <a:rPr lang="en-US" sz="4000" dirty="0"/>
              <a:t>He used my “Risky” picture for his profile picture</a:t>
            </a:r>
          </a:p>
        </p:txBody>
      </p:sp>
    </p:spTree>
    <p:extLst>
      <p:ext uri="{BB962C8B-B14F-4D97-AF65-F5344CB8AC3E}">
        <p14:creationId xmlns:p14="http://schemas.microsoft.com/office/powerpoint/2010/main" val="842299723"/>
      </p:ext>
    </p:extLst>
  </p:cSld>
  <p:clrMapOvr>
    <a:masterClrMapping/>
  </p:clrMapOvr>
  <mc:AlternateContent xmlns:mc="http://schemas.openxmlformats.org/markup-compatibility/2006" xmlns:p14="http://schemas.microsoft.com/office/powerpoint/2010/main">
    <mc:Choice Requires="p14">
      <p:transition p14:dur="100" advClick="0" advTm="6000">
        <p:cut/>
      </p:transition>
    </mc:Choice>
    <mc:Fallback xmlns="">
      <p:transition advClick="0" advTm="600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571" t="12772" r="43333" b="45248"/>
          <a:stretch/>
        </p:blipFill>
        <p:spPr>
          <a:xfrm>
            <a:off x="2975462" y="1148049"/>
            <a:ext cx="6241074" cy="4134712"/>
          </a:xfrm>
          <a:prstGeom prst="rect">
            <a:avLst/>
          </a:prstGeom>
        </p:spPr>
      </p:pic>
      <p:sp>
        <p:nvSpPr>
          <p:cNvPr id="3" name="Title 1">
            <a:extLst>
              <a:ext uri="{FF2B5EF4-FFF2-40B4-BE49-F238E27FC236}">
                <a16:creationId xmlns:a16="http://schemas.microsoft.com/office/drawing/2014/main" id="{103137A9-0C8D-4466-9234-25ECD9C884F8}"/>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3409587708"/>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19" t="11980" r="43809" b="45248"/>
          <a:stretch/>
        </p:blipFill>
        <p:spPr>
          <a:xfrm>
            <a:off x="2975463" y="1148049"/>
            <a:ext cx="6241073" cy="4160716"/>
          </a:xfrm>
          <a:prstGeom prst="rect">
            <a:avLst/>
          </a:prstGeom>
        </p:spPr>
      </p:pic>
      <p:sp>
        <p:nvSpPr>
          <p:cNvPr id="3" name="Title 1">
            <a:extLst>
              <a:ext uri="{FF2B5EF4-FFF2-40B4-BE49-F238E27FC236}">
                <a16:creationId xmlns:a16="http://schemas.microsoft.com/office/drawing/2014/main" id="{AA9E43AA-6907-47E4-8485-87715952AF8C}"/>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2470994563"/>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DD37F-DD66-4F8D-ADD5-D4E722314CDC}"/>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pic>
        <p:nvPicPr>
          <p:cNvPr id="5" name="Picture 4">
            <a:extLst>
              <a:ext uri="{FF2B5EF4-FFF2-40B4-BE49-F238E27FC236}">
                <a16:creationId xmlns:a16="http://schemas.microsoft.com/office/drawing/2014/main" id="{85E8A73A-5DFA-43A4-B011-97271CEDB182}"/>
              </a:ext>
            </a:extLst>
          </p:cNvPr>
          <p:cNvPicPr>
            <a:picLocks noChangeAspect="1"/>
          </p:cNvPicPr>
          <p:nvPr/>
        </p:nvPicPr>
        <p:blipFill rotWithShape="1">
          <a:blip r:embed="rId2"/>
          <a:srcRect l="17619" t="11980" r="43809" b="45248"/>
          <a:stretch/>
        </p:blipFill>
        <p:spPr>
          <a:xfrm>
            <a:off x="2975463" y="1148049"/>
            <a:ext cx="6241073" cy="4160716"/>
          </a:xfrm>
          <a:prstGeom prst="rect">
            <a:avLst/>
          </a:prstGeom>
        </p:spPr>
      </p:pic>
    </p:spTree>
    <p:extLst>
      <p:ext uri="{BB962C8B-B14F-4D97-AF65-F5344CB8AC3E}">
        <p14:creationId xmlns:p14="http://schemas.microsoft.com/office/powerpoint/2010/main" val="2185251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264" y="607726"/>
            <a:ext cx="9944936" cy="4555093"/>
          </a:xfrm>
          <a:prstGeom prst="rect">
            <a:avLst/>
          </a:prstGeom>
        </p:spPr>
        <p:txBody>
          <a:bodyPr wrap="square">
            <a:spAutoFit/>
          </a:bodyPr>
          <a:lstStyle/>
          <a:p>
            <a:r>
              <a:rPr lang="en-US" sz="3200" b="1" dirty="0">
                <a:effectLst>
                  <a:outerShdw blurRad="38100" dist="38100" dir="2700000" algn="tl">
                    <a:srgbClr val="000000">
                      <a:alpha val="43137"/>
                    </a:srgbClr>
                  </a:outerShdw>
                </a:effectLst>
              </a:rPr>
              <a:t>What Exactly Is Sexting? </a:t>
            </a:r>
          </a:p>
          <a:p>
            <a:endParaRPr lang="en-US" dirty="0"/>
          </a:p>
          <a:p>
            <a:pPr marL="800100" lvl="1" indent="-342900">
              <a:buFont typeface="Arial" panose="020B0604020202020204" pitchFamily="34" charset="0"/>
              <a:buChar char="•"/>
            </a:pPr>
            <a:r>
              <a:rPr lang="en-US" sz="2400" dirty="0"/>
              <a:t>“Sexting” is a term used to describe the sharing of intimate images or video with another person. </a:t>
            </a:r>
          </a:p>
          <a:p>
            <a:pPr marL="800100" lvl="1" indent="-342900">
              <a:buFont typeface="Arial" panose="020B0604020202020204" pitchFamily="34" charset="0"/>
              <a:buChar char="•"/>
            </a:pPr>
            <a:r>
              <a:rPr lang="en-US" sz="2400" dirty="0"/>
              <a:t>The content can range from sexually driven texts and partial or full nude photos to sexual videos or pornography. </a:t>
            </a:r>
          </a:p>
          <a:p>
            <a:pPr marL="800100" lvl="1" indent="-342900">
              <a:buFont typeface="Arial" panose="020B0604020202020204" pitchFamily="34" charset="0"/>
              <a:buChar char="•"/>
            </a:pPr>
            <a:r>
              <a:rPr lang="en-US" sz="2400" dirty="0"/>
              <a:t>Very often, sexting occurs between couples or people who are dating, but it can also happen between friends or groups. </a:t>
            </a:r>
          </a:p>
          <a:p>
            <a:pPr marL="800100" lvl="1" indent="-342900">
              <a:buFont typeface="Arial" panose="020B0604020202020204" pitchFamily="34" charset="0"/>
              <a:buChar char="•"/>
            </a:pPr>
            <a:r>
              <a:rPr lang="en-US" sz="2400" dirty="0"/>
              <a:t>Sexting can happen via a whole range of devices, technologies, and online spaces. </a:t>
            </a:r>
          </a:p>
          <a:p>
            <a:pPr marL="800100" lvl="1" indent="-342900">
              <a:buFont typeface="Arial" panose="020B0604020202020204" pitchFamily="34" charset="0"/>
              <a:buChar char="•"/>
            </a:pPr>
            <a:r>
              <a:rPr lang="en-US" sz="2400" dirty="0"/>
              <a:t>Most commonly, sexting occurs through text, private message on social networks, or apps.</a:t>
            </a:r>
          </a:p>
        </p:txBody>
      </p:sp>
    </p:spTree>
    <p:extLst>
      <p:ext uri="{BB962C8B-B14F-4D97-AF65-F5344CB8AC3E}">
        <p14:creationId xmlns:p14="http://schemas.microsoft.com/office/powerpoint/2010/main" val="401841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9587" y="1262080"/>
            <a:ext cx="7528034" cy="3108543"/>
          </a:xfrm>
          <a:prstGeom prst="rect">
            <a:avLst/>
          </a:prstGeom>
        </p:spPr>
        <p:txBody>
          <a:bodyPr wrap="square">
            <a:spAutoFit/>
          </a:bodyPr>
          <a:lstStyle/>
          <a:p>
            <a:pPr marL="457200" indent="-457200">
              <a:buFont typeface="Arial" panose="020B0604020202020204" pitchFamily="34" charset="0"/>
              <a:buChar char="•"/>
            </a:pPr>
            <a:r>
              <a:rPr lang="en-US" sz="2800" dirty="0"/>
              <a:t>Although Amanda’s story is an extreme case of what can go wrong, it does highlight the pressures many people can feel when they want to gain another person’s trust or fit in.</a:t>
            </a:r>
          </a:p>
          <a:p>
            <a:pPr marL="457200" indent="-457200">
              <a:buFont typeface="Arial" panose="020B0604020202020204" pitchFamily="34" charset="0"/>
              <a:buChar char="•"/>
            </a:pPr>
            <a:r>
              <a:rPr lang="en-US" sz="2800" dirty="0"/>
              <a:t>It also serves as an illustration of the aftermath that can occur when an image of oneself gets onto the Internet. </a:t>
            </a:r>
          </a:p>
        </p:txBody>
      </p:sp>
      <p:pic>
        <p:nvPicPr>
          <p:cNvPr id="3" name="Picture 2"/>
          <p:cNvPicPr>
            <a:picLocks noChangeAspect="1"/>
          </p:cNvPicPr>
          <p:nvPr/>
        </p:nvPicPr>
        <p:blipFill>
          <a:blip r:embed="rId2"/>
          <a:stretch>
            <a:fillRect/>
          </a:stretch>
        </p:blipFill>
        <p:spPr>
          <a:xfrm>
            <a:off x="8884852" y="1517904"/>
            <a:ext cx="2017632" cy="2375368"/>
          </a:xfrm>
          <a:prstGeom prst="rect">
            <a:avLst/>
          </a:prstGeom>
        </p:spPr>
      </p:pic>
    </p:spTree>
    <p:extLst>
      <p:ext uri="{BB962C8B-B14F-4D97-AF65-F5344CB8AC3E}">
        <p14:creationId xmlns:p14="http://schemas.microsoft.com/office/powerpoint/2010/main" val="1502756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152650" y="255291"/>
            <a:ext cx="7886700" cy="1325563"/>
          </a:xfrm>
        </p:spPr>
        <p:txBody>
          <a:bodyPr/>
          <a:lstStyle/>
          <a:p>
            <a:pPr algn="ctr"/>
            <a:r>
              <a:rPr lang="en-US" b="1" dirty="0">
                <a:effectLst>
                  <a:outerShdw blurRad="38100" dist="38100" dir="2700000" algn="tl">
                    <a:srgbClr val="000000">
                      <a:alpha val="43137"/>
                    </a:srgbClr>
                  </a:outerShdw>
                </a:effectLst>
                <a:latin typeface="+mn-lt"/>
              </a:rPr>
              <a:t>Why?</a:t>
            </a:r>
          </a:p>
        </p:txBody>
      </p:sp>
      <p:pic>
        <p:nvPicPr>
          <p:cNvPr id="4" name="Picture 3">
            <a:hlinkClick r:id="rId2"/>
          </p:cNvPr>
          <p:cNvPicPr>
            <a:picLocks noChangeAspect="1"/>
          </p:cNvPicPr>
          <p:nvPr/>
        </p:nvPicPr>
        <p:blipFill>
          <a:blip r:embed="rId3"/>
          <a:stretch>
            <a:fillRect/>
          </a:stretch>
        </p:blipFill>
        <p:spPr>
          <a:xfrm>
            <a:off x="3462529" y="1363908"/>
            <a:ext cx="5408574" cy="3768338"/>
          </a:xfrm>
          <a:prstGeom prst="rect">
            <a:avLst/>
          </a:prstGeom>
        </p:spPr>
      </p:pic>
      <p:sp>
        <p:nvSpPr>
          <p:cNvPr id="5" name="TextBox 4"/>
          <p:cNvSpPr txBox="1"/>
          <p:nvPr/>
        </p:nvSpPr>
        <p:spPr>
          <a:xfrm>
            <a:off x="9217629" y="4947580"/>
            <a:ext cx="2779300" cy="369332"/>
          </a:xfrm>
          <a:prstGeom prst="rect">
            <a:avLst/>
          </a:prstGeom>
          <a:noFill/>
        </p:spPr>
        <p:txBody>
          <a:bodyPr wrap="square" rtlCol="0">
            <a:spAutoFit/>
          </a:bodyPr>
          <a:lstStyle/>
          <a:p>
            <a:r>
              <a:rPr lang="en-US" dirty="0"/>
              <a:t>Commonsensemedia.org</a:t>
            </a:r>
          </a:p>
        </p:txBody>
      </p:sp>
    </p:spTree>
    <p:extLst>
      <p:ext uri="{BB962C8B-B14F-4D97-AF65-F5344CB8AC3E}">
        <p14:creationId xmlns:p14="http://schemas.microsoft.com/office/powerpoint/2010/main" val="3588623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2240280" y="411480"/>
            <a:ext cx="9951720" cy="1143000"/>
          </a:xfrm>
        </p:spPr>
        <p:txBody>
          <a:bodyPr>
            <a:noAutofit/>
          </a:bodyPr>
          <a:lstStyle/>
          <a:p>
            <a:pPr algn="l" eaLnBrk="1" hangingPunct="1"/>
            <a:r>
              <a:rPr lang="en-US" sz="4000" b="1" dirty="0">
                <a:effectLst>
                  <a:outerShdw blurRad="38100" dist="38100" dir="2700000" algn="tl">
                    <a:srgbClr val="000000">
                      <a:alpha val="43137"/>
                    </a:srgbClr>
                  </a:outerShdw>
                </a:effectLst>
                <a:latin typeface="+mn-lt"/>
              </a:rPr>
              <a:t>Think about the Consequences…</a:t>
            </a:r>
          </a:p>
        </p:txBody>
      </p:sp>
      <p:sp>
        <p:nvSpPr>
          <p:cNvPr id="21507" name="Rectangle 3"/>
          <p:cNvSpPr>
            <a:spLocks noGrp="1" noChangeArrowheads="1"/>
          </p:cNvSpPr>
          <p:nvPr>
            <p:ph type="body" idx="4294967295"/>
          </p:nvPr>
        </p:nvSpPr>
        <p:spPr>
          <a:xfrm>
            <a:off x="2240280" y="1527620"/>
            <a:ext cx="9031224" cy="3574732"/>
          </a:xfrm>
          <a:prstGeom prst="rect">
            <a:avLst/>
          </a:prstGeom>
        </p:spPr>
        <p:txBody>
          <a:bodyPr/>
          <a:lstStyle/>
          <a:p>
            <a:pPr eaLnBrk="1" hangingPunct="1">
              <a:lnSpc>
                <a:spcPct val="80000"/>
              </a:lnSpc>
            </a:pPr>
            <a:r>
              <a:rPr lang="en-US" sz="3200" dirty="0"/>
              <a:t>Of </a:t>
            </a:r>
            <a:r>
              <a:rPr lang="en-US" sz="3200" b="1" i="1" u="sng" dirty="0">
                <a:solidFill>
                  <a:srgbClr val="990000"/>
                </a:solidFill>
              </a:rPr>
              <a:t>taking, sending, or forwarding</a:t>
            </a:r>
            <a:r>
              <a:rPr lang="en-US" sz="3200" dirty="0"/>
              <a:t>  a sexual picture of someone underage, even </a:t>
            </a:r>
            <a:r>
              <a:rPr lang="en-US" sz="3200" b="1" i="1" u="sng" dirty="0">
                <a:solidFill>
                  <a:srgbClr val="990000"/>
                </a:solidFill>
              </a:rPr>
              <a:t>if it’s of you</a:t>
            </a:r>
            <a:r>
              <a:rPr lang="en-US" sz="3200" dirty="0"/>
              <a:t>.</a:t>
            </a:r>
          </a:p>
          <a:p>
            <a:pPr eaLnBrk="1" hangingPunct="1">
              <a:lnSpc>
                <a:spcPct val="80000"/>
              </a:lnSpc>
            </a:pPr>
            <a:r>
              <a:rPr lang="en-US" sz="3200" dirty="0"/>
              <a:t>You could</a:t>
            </a:r>
          </a:p>
          <a:p>
            <a:pPr lvl="3">
              <a:lnSpc>
                <a:spcPct val="80000"/>
              </a:lnSpc>
            </a:pPr>
            <a:r>
              <a:rPr lang="en-US" sz="2800" dirty="0"/>
              <a:t>get kicked-off sports teams, </a:t>
            </a:r>
          </a:p>
          <a:p>
            <a:pPr lvl="3">
              <a:lnSpc>
                <a:spcPct val="80000"/>
              </a:lnSpc>
            </a:pPr>
            <a:r>
              <a:rPr lang="en-US" sz="2800" dirty="0"/>
              <a:t>get kicked-off cheering squads, </a:t>
            </a:r>
          </a:p>
          <a:p>
            <a:pPr lvl="3">
              <a:lnSpc>
                <a:spcPct val="80000"/>
              </a:lnSpc>
            </a:pPr>
            <a:r>
              <a:rPr lang="en-US" sz="2800" dirty="0"/>
              <a:t>face humiliation, </a:t>
            </a:r>
          </a:p>
          <a:p>
            <a:pPr lvl="3">
              <a:lnSpc>
                <a:spcPct val="80000"/>
              </a:lnSpc>
            </a:pPr>
            <a:r>
              <a:rPr lang="en-US" sz="2800" dirty="0"/>
              <a:t>lose educational privileges </a:t>
            </a:r>
          </a:p>
          <a:p>
            <a:pPr lvl="3">
              <a:lnSpc>
                <a:spcPct val="80000"/>
              </a:lnSpc>
            </a:pPr>
            <a:r>
              <a:rPr lang="en-US" sz="2800" dirty="0"/>
              <a:t>and even </a:t>
            </a:r>
            <a:r>
              <a:rPr lang="en-US" sz="2800" b="1" i="1" u="sng" dirty="0">
                <a:solidFill>
                  <a:srgbClr val="990000"/>
                </a:solidFill>
              </a:rPr>
              <a:t>get in trouble with the law</a:t>
            </a:r>
            <a:r>
              <a:rPr lang="en-US" sz="2800" dirty="0"/>
              <a:t>.</a:t>
            </a:r>
            <a:r>
              <a:rPr lang="en-US" dirty="0"/>
              <a:t> </a:t>
            </a:r>
          </a:p>
        </p:txBody>
      </p:sp>
      <p:sp>
        <p:nvSpPr>
          <p:cNvPr id="21508" name="WordArt 4"/>
          <p:cNvSpPr>
            <a:spLocks noChangeArrowheads="1" noChangeShapeType="1" noTextEdit="1"/>
          </p:cNvSpPr>
          <p:nvPr/>
        </p:nvSpPr>
        <p:spPr bwMode="auto">
          <a:xfrm>
            <a:off x="920496" y="788988"/>
            <a:ext cx="990600" cy="13716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chemeClr val="bg1"/>
                </a:solidFill>
                <a:latin typeface="Calisto MT"/>
              </a:rPr>
              <a:t>1.</a:t>
            </a:r>
          </a:p>
        </p:txBody>
      </p:sp>
    </p:spTree>
    <p:extLst>
      <p:ext uri="{BB962C8B-B14F-4D97-AF65-F5344CB8AC3E}">
        <p14:creationId xmlns:p14="http://schemas.microsoft.com/office/powerpoint/2010/main" val="1842852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sz="quarter" idx="4294967295"/>
          </p:nvPr>
        </p:nvSpPr>
        <p:spPr>
          <a:xfrm>
            <a:off x="2240280" y="1444752"/>
            <a:ext cx="9951720" cy="3849624"/>
          </a:xfrm>
          <a:prstGeom prst="rect">
            <a:avLst/>
          </a:prstGeom>
        </p:spPr>
        <p:txBody>
          <a:bodyPr>
            <a:normAutofit fontScale="92500" lnSpcReduction="10000"/>
          </a:bodyPr>
          <a:lstStyle/>
          <a:p>
            <a:pPr eaLnBrk="1" hangingPunct="1">
              <a:lnSpc>
                <a:spcPct val="80000"/>
              </a:lnSpc>
              <a:defRPr/>
            </a:pPr>
            <a:r>
              <a:rPr lang="en-US" dirty="0"/>
              <a:t>Pictures of yourself that you wouldn’t want </a:t>
            </a:r>
            <a:r>
              <a:rPr lang="en-US" b="1" i="1" u="sng" dirty="0">
                <a:solidFill>
                  <a:srgbClr val="990000"/>
                </a:solidFill>
              </a:rPr>
              <a:t>everyone</a:t>
            </a:r>
            <a:r>
              <a:rPr lang="en-US" dirty="0"/>
              <a:t> to see</a:t>
            </a:r>
          </a:p>
          <a:p>
            <a:pPr lvl="1" eaLnBrk="1" hangingPunct="1">
              <a:lnSpc>
                <a:spcPct val="80000"/>
              </a:lnSpc>
              <a:defRPr/>
            </a:pPr>
            <a:r>
              <a:rPr lang="en-US" dirty="0"/>
              <a:t>Classmates</a:t>
            </a:r>
          </a:p>
          <a:p>
            <a:pPr lvl="1" eaLnBrk="1" hangingPunct="1">
              <a:lnSpc>
                <a:spcPct val="80000"/>
              </a:lnSpc>
              <a:defRPr/>
            </a:pPr>
            <a:r>
              <a:rPr lang="en-US" dirty="0"/>
              <a:t>Family</a:t>
            </a:r>
          </a:p>
          <a:p>
            <a:pPr lvl="1" eaLnBrk="1" hangingPunct="1">
              <a:lnSpc>
                <a:spcPct val="80000"/>
              </a:lnSpc>
              <a:defRPr/>
            </a:pPr>
            <a:r>
              <a:rPr lang="en-US" dirty="0"/>
              <a:t>Teachers</a:t>
            </a:r>
          </a:p>
          <a:p>
            <a:pPr lvl="1" eaLnBrk="1" hangingPunct="1">
              <a:lnSpc>
                <a:spcPct val="80000"/>
              </a:lnSpc>
              <a:defRPr/>
            </a:pPr>
            <a:r>
              <a:rPr lang="en-US" dirty="0"/>
              <a:t>Employers</a:t>
            </a:r>
          </a:p>
          <a:p>
            <a:pPr eaLnBrk="1" hangingPunct="1">
              <a:lnSpc>
                <a:spcPct val="80000"/>
              </a:lnSpc>
              <a:defRPr/>
            </a:pPr>
            <a:r>
              <a:rPr lang="en-US" b="1" i="1" u="sng" dirty="0">
                <a:solidFill>
                  <a:srgbClr val="990000"/>
                </a:solidFill>
                <a:effectLst>
                  <a:outerShdw blurRad="38100" dist="38100" dir="2700000" algn="tl">
                    <a:srgbClr val="C0C0C0"/>
                  </a:outerShdw>
                </a:effectLst>
              </a:rPr>
              <a:t>Think ahead</a:t>
            </a:r>
          </a:p>
          <a:p>
            <a:pPr lvl="1" eaLnBrk="1" hangingPunct="1">
              <a:lnSpc>
                <a:spcPct val="80000"/>
              </a:lnSpc>
              <a:defRPr/>
            </a:pPr>
            <a:r>
              <a:rPr lang="en-US" dirty="0"/>
              <a:t>College Recruiters</a:t>
            </a:r>
          </a:p>
          <a:p>
            <a:pPr lvl="1" eaLnBrk="1" hangingPunct="1">
              <a:lnSpc>
                <a:spcPct val="80000"/>
              </a:lnSpc>
              <a:defRPr/>
            </a:pPr>
            <a:r>
              <a:rPr lang="en-US" dirty="0"/>
              <a:t>Future Employers</a:t>
            </a:r>
          </a:p>
          <a:p>
            <a:pPr lvl="1" eaLnBrk="1" hangingPunct="1">
              <a:lnSpc>
                <a:spcPct val="80000"/>
              </a:lnSpc>
              <a:defRPr/>
            </a:pPr>
            <a:r>
              <a:rPr lang="en-US" dirty="0"/>
              <a:t>Future Spouses and their Families</a:t>
            </a:r>
          </a:p>
          <a:p>
            <a:pPr lvl="1" eaLnBrk="1" hangingPunct="1">
              <a:lnSpc>
                <a:spcPct val="80000"/>
              </a:lnSpc>
              <a:defRPr/>
            </a:pPr>
            <a:r>
              <a:rPr lang="en-US" dirty="0"/>
              <a:t>Your Children</a:t>
            </a:r>
          </a:p>
          <a:p>
            <a:pPr marL="0" lvl="1" indent="0">
              <a:lnSpc>
                <a:spcPct val="80000"/>
              </a:lnSpc>
              <a:buNone/>
              <a:defRPr/>
            </a:pPr>
            <a:r>
              <a:rPr lang="en-US" sz="2800" b="1" i="1" dirty="0">
                <a:solidFill>
                  <a:srgbClr val="C00000"/>
                </a:solidFill>
              </a:rPr>
              <a:t>             </a:t>
            </a:r>
            <a:r>
              <a:rPr lang="en-US" b="1" i="1" u="sng" dirty="0">
                <a:solidFill>
                  <a:srgbClr val="C00000"/>
                </a:solidFill>
              </a:rPr>
              <a:t>Don’t let anyone pressure you into it!</a:t>
            </a:r>
            <a:endParaRPr lang="en-US" sz="2800" b="1" i="1" u="sng" dirty="0">
              <a:solidFill>
                <a:srgbClr val="C00000"/>
              </a:solidFill>
            </a:endParaRPr>
          </a:p>
        </p:txBody>
      </p:sp>
      <p:sp>
        <p:nvSpPr>
          <p:cNvPr id="5" name="Rectangle 2">
            <a:extLst>
              <a:ext uri="{FF2B5EF4-FFF2-40B4-BE49-F238E27FC236}">
                <a16:creationId xmlns:a16="http://schemas.microsoft.com/office/drawing/2014/main" id="{A39C4FC8-2A41-46F0-8723-B0037F471FB8}"/>
              </a:ext>
            </a:extLst>
          </p:cNvPr>
          <p:cNvSpPr txBox="1">
            <a:spLocks noChangeArrowheads="1"/>
          </p:cNvSpPr>
          <p:nvPr/>
        </p:nvSpPr>
        <p:spPr>
          <a:xfrm>
            <a:off x="2240280" y="411480"/>
            <a:ext cx="995172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effectLst>
                  <a:outerShdw blurRad="38100" dist="38100" dir="2700000" algn="tl">
                    <a:srgbClr val="000000">
                      <a:alpha val="43137"/>
                    </a:srgbClr>
                  </a:outerShdw>
                </a:effectLst>
                <a:latin typeface="+mn-lt"/>
              </a:rPr>
              <a:t>Never Take…</a:t>
            </a:r>
          </a:p>
        </p:txBody>
      </p:sp>
      <p:sp>
        <p:nvSpPr>
          <p:cNvPr id="6" name="WordArt 4">
            <a:extLst>
              <a:ext uri="{FF2B5EF4-FFF2-40B4-BE49-F238E27FC236}">
                <a16:creationId xmlns:a16="http://schemas.microsoft.com/office/drawing/2014/main" id="{3E71DA97-B6AA-41B4-8327-8D913CB0EF8C}"/>
              </a:ext>
            </a:extLst>
          </p:cNvPr>
          <p:cNvSpPr>
            <a:spLocks noChangeArrowheads="1" noChangeShapeType="1" noTextEdit="1"/>
          </p:cNvSpPr>
          <p:nvPr/>
        </p:nvSpPr>
        <p:spPr bwMode="auto">
          <a:xfrm>
            <a:off x="920496" y="788988"/>
            <a:ext cx="990600" cy="13716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chemeClr val="bg1"/>
                </a:solidFill>
                <a:latin typeface="Calisto MT"/>
              </a:rPr>
              <a:t>2.</a:t>
            </a:r>
          </a:p>
        </p:txBody>
      </p:sp>
    </p:spTree>
    <p:extLst>
      <p:ext uri="{BB962C8B-B14F-4D97-AF65-F5344CB8AC3E}">
        <p14:creationId xmlns:p14="http://schemas.microsoft.com/office/powerpoint/2010/main" val="236906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4294967295"/>
          </p:nvPr>
        </p:nvSpPr>
        <p:spPr>
          <a:xfrm>
            <a:off x="2240280" y="1426463"/>
            <a:ext cx="8613648" cy="3712465"/>
          </a:xfrm>
          <a:prstGeom prst="rect">
            <a:avLst/>
          </a:prstGeom>
        </p:spPr>
        <p:txBody>
          <a:bodyPr/>
          <a:lstStyle/>
          <a:p>
            <a:pPr eaLnBrk="1" hangingPunct="1">
              <a:lnSpc>
                <a:spcPct val="80000"/>
              </a:lnSpc>
            </a:pPr>
            <a:r>
              <a:rPr lang="en-US" dirty="0"/>
              <a:t>Remember </a:t>
            </a:r>
            <a:r>
              <a:rPr lang="en-US" b="1" i="1" u="sng" dirty="0">
                <a:solidFill>
                  <a:srgbClr val="990000"/>
                </a:solidFill>
              </a:rPr>
              <a:t>you cannot control who will see that picture</a:t>
            </a:r>
            <a:r>
              <a:rPr lang="en-US" dirty="0"/>
              <a:t> or read that message once it hits the internet.</a:t>
            </a:r>
          </a:p>
          <a:p>
            <a:pPr eaLnBrk="1" hangingPunct="1">
              <a:lnSpc>
                <a:spcPct val="80000"/>
              </a:lnSpc>
            </a:pPr>
            <a:r>
              <a:rPr lang="en-US" b="1" i="1" u="sng" dirty="0">
                <a:solidFill>
                  <a:srgbClr val="990000"/>
                </a:solidFill>
              </a:rPr>
              <a:t>You cannot take it back.</a:t>
            </a:r>
          </a:p>
          <a:p>
            <a:pPr eaLnBrk="1" hangingPunct="1">
              <a:lnSpc>
                <a:spcPct val="80000"/>
              </a:lnSpc>
            </a:pPr>
            <a:r>
              <a:rPr lang="en-US" dirty="0"/>
              <a:t>What you send to a girlfriend or boyfriend can be forwarded to their friends, acquaintances, online chat buddies, etc…</a:t>
            </a:r>
          </a:p>
          <a:p>
            <a:pPr lvl="1">
              <a:lnSpc>
                <a:spcPct val="80000"/>
              </a:lnSpc>
            </a:pPr>
            <a:r>
              <a:rPr lang="en-US" sz="2800" b="1" i="1" u="sng" dirty="0">
                <a:solidFill>
                  <a:srgbClr val="990000"/>
                </a:solidFill>
              </a:rPr>
              <a:t>Out of spite your image can travel to people you do not want it to reach.</a:t>
            </a:r>
          </a:p>
          <a:p>
            <a:pPr lvl="1">
              <a:lnSpc>
                <a:spcPct val="80000"/>
              </a:lnSpc>
            </a:pPr>
            <a:r>
              <a:rPr lang="en-US" sz="2600" b="1" i="1" u="sng" dirty="0">
                <a:solidFill>
                  <a:srgbClr val="990000"/>
                </a:solidFill>
              </a:rPr>
              <a:t>It could change a life forever</a:t>
            </a:r>
          </a:p>
        </p:txBody>
      </p:sp>
      <p:sp>
        <p:nvSpPr>
          <p:cNvPr id="5" name="Rectangle 2">
            <a:extLst>
              <a:ext uri="{FF2B5EF4-FFF2-40B4-BE49-F238E27FC236}">
                <a16:creationId xmlns:a16="http://schemas.microsoft.com/office/drawing/2014/main" id="{8D1C9D57-1159-4582-A95A-E233D1C99F52}"/>
              </a:ext>
            </a:extLst>
          </p:cNvPr>
          <p:cNvSpPr txBox="1">
            <a:spLocks noChangeArrowheads="1"/>
          </p:cNvSpPr>
          <p:nvPr/>
        </p:nvSpPr>
        <p:spPr>
          <a:xfrm>
            <a:off x="2240280" y="411480"/>
            <a:ext cx="995172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effectLst>
                  <a:outerShdw blurRad="38100" dist="38100" dir="2700000" algn="tl">
                    <a:srgbClr val="000000">
                      <a:alpha val="43137"/>
                    </a:srgbClr>
                  </a:outerShdw>
                </a:effectLst>
                <a:latin typeface="+mn-lt"/>
              </a:rPr>
              <a:t>Think before you send...</a:t>
            </a:r>
          </a:p>
        </p:txBody>
      </p:sp>
      <p:sp>
        <p:nvSpPr>
          <p:cNvPr id="6" name="WordArt 4">
            <a:extLst>
              <a:ext uri="{FF2B5EF4-FFF2-40B4-BE49-F238E27FC236}">
                <a16:creationId xmlns:a16="http://schemas.microsoft.com/office/drawing/2014/main" id="{F12C331D-5D9B-4636-9D3B-586ABE944642}"/>
              </a:ext>
            </a:extLst>
          </p:cNvPr>
          <p:cNvSpPr>
            <a:spLocks noChangeArrowheads="1" noChangeShapeType="1" noTextEdit="1"/>
          </p:cNvSpPr>
          <p:nvPr/>
        </p:nvSpPr>
        <p:spPr bwMode="auto">
          <a:xfrm>
            <a:off x="920496" y="788988"/>
            <a:ext cx="990600" cy="13716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chemeClr val="bg1"/>
                </a:solidFill>
                <a:latin typeface="Calisto MT"/>
              </a:rPr>
              <a:t>3.</a:t>
            </a:r>
          </a:p>
        </p:txBody>
      </p:sp>
    </p:spTree>
    <p:extLst>
      <p:ext uri="{BB962C8B-B14F-4D97-AF65-F5344CB8AC3E}">
        <p14:creationId xmlns:p14="http://schemas.microsoft.com/office/powerpoint/2010/main" val="1566711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2240280" y="1554479"/>
            <a:ext cx="8458200" cy="3803905"/>
          </a:xfrm>
          <a:prstGeom prst="rect">
            <a:avLst/>
          </a:prstGeom>
        </p:spPr>
        <p:txBody>
          <a:bodyPr/>
          <a:lstStyle/>
          <a:p>
            <a:pPr eaLnBrk="1" hangingPunct="1">
              <a:lnSpc>
                <a:spcPct val="80000"/>
              </a:lnSpc>
            </a:pPr>
            <a:r>
              <a:rPr lang="en-US" sz="3200" b="1" i="1" u="sng" dirty="0">
                <a:solidFill>
                  <a:srgbClr val="990000"/>
                </a:solidFill>
              </a:rPr>
              <a:t>Do not open any message from anyone you do not know</a:t>
            </a:r>
          </a:p>
          <a:p>
            <a:pPr eaLnBrk="1" hangingPunct="1">
              <a:lnSpc>
                <a:spcPct val="80000"/>
              </a:lnSpc>
            </a:pPr>
            <a:r>
              <a:rPr lang="en-US" sz="3200" dirty="0"/>
              <a:t>Report any inappropriate picture you receive on your cell phone to an adult you trust</a:t>
            </a:r>
          </a:p>
          <a:p>
            <a:pPr eaLnBrk="1" hangingPunct="1">
              <a:lnSpc>
                <a:spcPct val="80000"/>
              </a:lnSpc>
            </a:pPr>
            <a:r>
              <a:rPr lang="en-US" sz="3200" dirty="0"/>
              <a:t>Do </a:t>
            </a:r>
            <a:r>
              <a:rPr lang="en-US" sz="3200" b="1" i="1" u="sng" dirty="0">
                <a:solidFill>
                  <a:srgbClr val="990000"/>
                </a:solidFill>
              </a:rPr>
              <a:t>not delete the message</a:t>
            </a:r>
            <a:r>
              <a:rPr lang="en-US" sz="3200" dirty="0"/>
              <a:t>, </a:t>
            </a:r>
            <a:r>
              <a:rPr lang="en-US" sz="3200" b="1" i="1" u="sng" dirty="0">
                <a:solidFill>
                  <a:srgbClr val="990000"/>
                </a:solidFill>
              </a:rPr>
              <a:t>take the phone to the trusted adult</a:t>
            </a:r>
          </a:p>
          <a:p>
            <a:pPr eaLnBrk="1" hangingPunct="1">
              <a:lnSpc>
                <a:spcPct val="80000"/>
              </a:lnSpc>
            </a:pPr>
            <a:r>
              <a:rPr lang="en-US" sz="3200" dirty="0"/>
              <a:t>Involve your teachers, parents, counselors, and principals immediately.</a:t>
            </a:r>
          </a:p>
        </p:txBody>
      </p:sp>
      <p:sp>
        <p:nvSpPr>
          <p:cNvPr id="6" name="Rectangle 2">
            <a:extLst>
              <a:ext uri="{FF2B5EF4-FFF2-40B4-BE49-F238E27FC236}">
                <a16:creationId xmlns:a16="http://schemas.microsoft.com/office/drawing/2014/main" id="{52AA10C3-FA59-48A0-9D99-72C141F35F21}"/>
              </a:ext>
            </a:extLst>
          </p:cNvPr>
          <p:cNvSpPr txBox="1">
            <a:spLocks noChangeArrowheads="1"/>
          </p:cNvSpPr>
          <p:nvPr/>
        </p:nvSpPr>
        <p:spPr>
          <a:xfrm>
            <a:off x="2240280" y="411480"/>
            <a:ext cx="995172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effectLst>
                  <a:outerShdw blurRad="38100" dist="38100" dir="2700000" algn="tl">
                    <a:srgbClr val="000000">
                      <a:alpha val="43137"/>
                    </a:srgbClr>
                  </a:outerShdw>
                </a:effectLst>
                <a:latin typeface="+mn-lt"/>
              </a:rPr>
              <a:t>Only Open from Friends but Report if…</a:t>
            </a:r>
          </a:p>
        </p:txBody>
      </p:sp>
      <p:sp>
        <p:nvSpPr>
          <p:cNvPr id="7" name="WordArt 4">
            <a:extLst>
              <a:ext uri="{FF2B5EF4-FFF2-40B4-BE49-F238E27FC236}">
                <a16:creationId xmlns:a16="http://schemas.microsoft.com/office/drawing/2014/main" id="{58A9B488-BB80-4D77-865A-357017287590}"/>
              </a:ext>
            </a:extLst>
          </p:cNvPr>
          <p:cNvSpPr>
            <a:spLocks noChangeArrowheads="1" noChangeShapeType="1" noTextEdit="1"/>
          </p:cNvSpPr>
          <p:nvPr/>
        </p:nvSpPr>
        <p:spPr bwMode="auto">
          <a:xfrm>
            <a:off x="920496" y="788988"/>
            <a:ext cx="990600" cy="13716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chemeClr val="bg1"/>
                </a:solidFill>
                <a:latin typeface="Calisto MT"/>
              </a:rPr>
              <a:t>4.</a:t>
            </a:r>
          </a:p>
        </p:txBody>
      </p:sp>
    </p:spTree>
    <p:extLst>
      <p:ext uri="{BB962C8B-B14F-4D97-AF65-F5344CB8AC3E}">
        <p14:creationId xmlns:p14="http://schemas.microsoft.com/office/powerpoint/2010/main" val="211217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4294967295"/>
          </p:nvPr>
        </p:nvSpPr>
        <p:spPr>
          <a:xfrm>
            <a:off x="2240280" y="1554479"/>
            <a:ext cx="8257032" cy="3840481"/>
          </a:xfrm>
          <a:prstGeom prst="rect">
            <a:avLst/>
          </a:prstGeom>
        </p:spPr>
        <p:txBody>
          <a:bodyPr>
            <a:normAutofit/>
          </a:bodyPr>
          <a:lstStyle/>
          <a:p>
            <a:pPr eaLnBrk="1" hangingPunct="1">
              <a:lnSpc>
                <a:spcPct val="80000"/>
              </a:lnSpc>
            </a:pPr>
            <a:r>
              <a:rPr lang="en-US" sz="3000" dirty="0"/>
              <a:t>Forward a </a:t>
            </a:r>
            <a:r>
              <a:rPr lang="en-US" sz="3000" b="1" i="1" u="sng" dirty="0">
                <a:solidFill>
                  <a:srgbClr val="C00000"/>
                </a:solidFill>
              </a:rPr>
              <a:t>sexual picture of someone underage</a:t>
            </a:r>
            <a:r>
              <a:rPr lang="en-US" sz="3000" dirty="0">
                <a:solidFill>
                  <a:srgbClr val="C00000"/>
                </a:solidFill>
              </a:rPr>
              <a:t> </a:t>
            </a:r>
            <a:r>
              <a:rPr lang="en-US" sz="3000" dirty="0"/>
              <a:t>(under 18) you are as </a:t>
            </a:r>
            <a:r>
              <a:rPr lang="en-US" sz="3000" b="1" i="1" u="sng" dirty="0">
                <a:solidFill>
                  <a:srgbClr val="C00000"/>
                </a:solidFill>
              </a:rPr>
              <a:t>responsible for this image as the original sender</a:t>
            </a:r>
            <a:r>
              <a:rPr lang="en-US" sz="3000" dirty="0"/>
              <a:t>.  </a:t>
            </a:r>
          </a:p>
          <a:p>
            <a:pPr lvl="1">
              <a:lnSpc>
                <a:spcPct val="80000"/>
              </a:lnSpc>
            </a:pPr>
            <a:r>
              <a:rPr lang="en-US" sz="2600" b="1" i="1" dirty="0">
                <a:solidFill>
                  <a:srgbClr val="C00000"/>
                </a:solidFill>
              </a:rPr>
              <a:t>IT’S ILLEGAL</a:t>
            </a:r>
          </a:p>
          <a:p>
            <a:pPr lvl="1">
              <a:lnSpc>
                <a:spcPct val="80000"/>
              </a:lnSpc>
            </a:pPr>
            <a:r>
              <a:rPr lang="en-US" sz="2600" dirty="0"/>
              <a:t>You can face…</a:t>
            </a:r>
          </a:p>
          <a:p>
            <a:pPr lvl="2">
              <a:lnSpc>
                <a:spcPct val="80000"/>
              </a:lnSpc>
            </a:pPr>
            <a:r>
              <a:rPr lang="en-US" sz="2600" i="1" dirty="0">
                <a:solidFill>
                  <a:srgbClr val="C00000"/>
                </a:solidFill>
              </a:rPr>
              <a:t>Pornography charges</a:t>
            </a:r>
          </a:p>
          <a:p>
            <a:pPr lvl="2">
              <a:lnSpc>
                <a:spcPct val="80000"/>
              </a:lnSpc>
            </a:pPr>
            <a:r>
              <a:rPr lang="en-US" sz="2600" i="1" dirty="0">
                <a:solidFill>
                  <a:srgbClr val="C00000"/>
                </a:solidFill>
              </a:rPr>
              <a:t>Go to jail</a:t>
            </a:r>
          </a:p>
          <a:p>
            <a:pPr lvl="2">
              <a:lnSpc>
                <a:spcPct val="80000"/>
              </a:lnSpc>
            </a:pPr>
            <a:r>
              <a:rPr lang="en-US" sz="2600" i="1" dirty="0">
                <a:solidFill>
                  <a:srgbClr val="C00000"/>
                </a:solidFill>
              </a:rPr>
              <a:t>Register as a Sex Offender</a:t>
            </a:r>
          </a:p>
        </p:txBody>
      </p:sp>
      <p:sp>
        <p:nvSpPr>
          <p:cNvPr id="7" name="Rectangle 2">
            <a:extLst>
              <a:ext uri="{FF2B5EF4-FFF2-40B4-BE49-F238E27FC236}">
                <a16:creationId xmlns:a16="http://schemas.microsoft.com/office/drawing/2014/main" id="{73353EA7-4EEF-480F-B586-60B3CDE9A6DA}"/>
              </a:ext>
            </a:extLst>
          </p:cNvPr>
          <p:cNvSpPr txBox="1">
            <a:spLocks noChangeArrowheads="1"/>
          </p:cNvSpPr>
          <p:nvPr/>
        </p:nvSpPr>
        <p:spPr>
          <a:xfrm>
            <a:off x="2240280" y="411480"/>
            <a:ext cx="995172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effectLst>
                  <a:outerShdw blurRad="38100" dist="38100" dir="2700000" algn="tl">
                    <a:srgbClr val="000000">
                      <a:alpha val="43137"/>
                    </a:srgbClr>
                  </a:outerShdw>
                </a:effectLst>
                <a:latin typeface="+mn-lt"/>
              </a:rPr>
              <a:t>If You…</a:t>
            </a:r>
          </a:p>
        </p:txBody>
      </p:sp>
      <p:sp>
        <p:nvSpPr>
          <p:cNvPr id="8" name="WordArt 4">
            <a:extLst>
              <a:ext uri="{FF2B5EF4-FFF2-40B4-BE49-F238E27FC236}">
                <a16:creationId xmlns:a16="http://schemas.microsoft.com/office/drawing/2014/main" id="{7FEAB3D8-6A8F-4B6B-B34C-F48A75E3E2A5}"/>
              </a:ext>
            </a:extLst>
          </p:cNvPr>
          <p:cNvSpPr>
            <a:spLocks noChangeArrowheads="1" noChangeShapeType="1" noTextEdit="1"/>
          </p:cNvSpPr>
          <p:nvPr/>
        </p:nvSpPr>
        <p:spPr bwMode="auto">
          <a:xfrm>
            <a:off x="920496" y="788988"/>
            <a:ext cx="990600" cy="1371600"/>
          </a:xfrm>
          <a:prstGeom prst="rect">
            <a:avLst/>
          </a:prstGeom>
        </p:spPr>
        <p:txBody>
          <a:bodyPr wrap="none" fromWordArt="1">
            <a:prstTxWarp prst="textPlain">
              <a:avLst>
                <a:gd name="adj" fmla="val 50000"/>
              </a:avLst>
            </a:prstTxWarp>
          </a:bodyPr>
          <a:lstStyle/>
          <a:p>
            <a:pPr algn="ctr"/>
            <a:r>
              <a:rPr lang="en-US" sz="3600" kern="10" dirty="0">
                <a:ln w="38100">
                  <a:solidFill>
                    <a:srgbClr val="000000"/>
                  </a:solidFill>
                  <a:round/>
                  <a:headEnd/>
                  <a:tailEnd/>
                </a:ln>
                <a:solidFill>
                  <a:schemeClr val="bg1"/>
                </a:solidFill>
                <a:latin typeface="Calisto MT"/>
              </a:rPr>
              <a:t>5.</a:t>
            </a:r>
          </a:p>
        </p:txBody>
      </p:sp>
    </p:spTree>
    <p:extLst>
      <p:ext uri="{BB962C8B-B14F-4D97-AF65-F5344CB8AC3E}">
        <p14:creationId xmlns:p14="http://schemas.microsoft.com/office/powerpoint/2010/main" val="261517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697955" y="97981"/>
            <a:ext cx="6796087" cy="1066800"/>
          </a:xfrm>
        </p:spPr>
        <p:txBody>
          <a:bodyPr/>
          <a:lstStyle/>
          <a:p>
            <a:pPr algn="ctr"/>
            <a:r>
              <a:rPr lang="en-US" b="1" dirty="0">
                <a:effectLst>
                  <a:outerShdw blurRad="38100" dist="38100" dir="2700000" algn="tl">
                    <a:srgbClr val="000000">
                      <a:alpha val="43137"/>
                    </a:srgbClr>
                  </a:outerShdw>
                </a:effectLst>
                <a:cs typeface="Arial" pitchFamily="34" charset="0"/>
              </a:rPr>
              <a:t>Sexting Laws in Kentucky</a:t>
            </a:r>
            <a:endParaRPr lang="en-US" b="1" dirty="0">
              <a:effectLst>
                <a:outerShdw blurRad="38100" dist="38100" dir="2700000" algn="tl">
                  <a:srgbClr val="000000">
                    <a:alpha val="43137"/>
                  </a:srgbClr>
                </a:outerShdw>
              </a:effectLst>
            </a:endParaRPr>
          </a:p>
        </p:txBody>
      </p:sp>
      <p:pic>
        <p:nvPicPr>
          <p:cNvPr id="4" name="sm_mbu_sext_16x9_Mez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399" y="1050929"/>
            <a:ext cx="7315200" cy="4114800"/>
          </a:xfrm>
          <a:prstGeom prst="rect">
            <a:avLst/>
          </a:prstGeom>
        </p:spPr>
      </p:pic>
    </p:spTree>
    <p:extLst>
      <p:ext uri="{BB962C8B-B14F-4D97-AF65-F5344CB8AC3E}">
        <p14:creationId xmlns:p14="http://schemas.microsoft.com/office/powerpoint/2010/main" val="3161079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314825" y="1295400"/>
            <a:ext cx="7877175" cy="4724400"/>
          </a:xfrm>
          <a:prstGeom prst="rect">
            <a:avLst/>
          </a:prstGeom>
        </p:spPr>
        <p:txBody>
          <a:bodyPr>
            <a:normAutofit/>
          </a:bodyPr>
          <a:lstStyle/>
          <a:p>
            <a:pPr marL="571500" indent="-571500"/>
            <a:r>
              <a:rPr lang="en-US" dirty="0"/>
              <a:t>It’s exciting</a:t>
            </a:r>
          </a:p>
        </p:txBody>
      </p:sp>
      <p:sp>
        <p:nvSpPr>
          <p:cNvPr id="3" name="Title 2"/>
          <p:cNvSpPr>
            <a:spLocks noGrp="1"/>
          </p:cNvSpPr>
          <p:nvPr>
            <p:ph type="title" idx="4294967295"/>
          </p:nvPr>
        </p:nvSpPr>
        <p:spPr>
          <a:xfrm>
            <a:off x="1814511" y="0"/>
            <a:ext cx="8562975" cy="1066800"/>
          </a:xfrm>
        </p:spPr>
        <p:txBody>
          <a:bodyPr/>
          <a:lstStyle/>
          <a:p>
            <a:pPr algn="ctr"/>
            <a:r>
              <a:rPr lang="en-US" b="1" dirty="0">
                <a:effectLst>
                  <a:outerShdw blurRad="38100" dist="38100" dir="2700000" algn="tl">
                    <a:srgbClr val="000000">
                      <a:alpha val="43137"/>
                    </a:srgbClr>
                  </a:outerShdw>
                </a:effectLst>
                <a:cs typeface="Arial" pitchFamily="34" charset="0"/>
              </a:rPr>
              <a:t>KY Pornography Laws</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060021" y="962221"/>
            <a:ext cx="6071957" cy="4338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87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314825" y="1295400"/>
            <a:ext cx="7877175" cy="4724400"/>
          </a:xfrm>
          <a:prstGeom prst="rect">
            <a:avLst/>
          </a:prstGeom>
        </p:spPr>
        <p:txBody>
          <a:bodyPr>
            <a:normAutofit/>
          </a:bodyPr>
          <a:lstStyle/>
          <a:p>
            <a:pPr marL="571500" indent="-571500"/>
            <a:r>
              <a:rPr lang="en-US" dirty="0"/>
              <a:t>It’s exciting</a:t>
            </a:r>
          </a:p>
        </p:txBody>
      </p:sp>
      <p:pic>
        <p:nvPicPr>
          <p:cNvPr id="5" name="Picture 4"/>
          <p:cNvPicPr>
            <a:picLocks noChangeAspect="1"/>
          </p:cNvPicPr>
          <p:nvPr/>
        </p:nvPicPr>
        <p:blipFill>
          <a:blip r:embed="rId2"/>
          <a:stretch>
            <a:fillRect/>
          </a:stretch>
        </p:blipFill>
        <p:spPr>
          <a:xfrm>
            <a:off x="3112504" y="893462"/>
            <a:ext cx="5966992" cy="4428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2">
            <a:extLst>
              <a:ext uri="{FF2B5EF4-FFF2-40B4-BE49-F238E27FC236}">
                <a16:creationId xmlns:a16="http://schemas.microsoft.com/office/drawing/2014/main" id="{F3322A55-3AD1-41D1-802D-93904159FECA}"/>
              </a:ext>
            </a:extLst>
          </p:cNvPr>
          <p:cNvSpPr txBox="1">
            <a:spLocks/>
          </p:cNvSpPr>
          <p:nvPr/>
        </p:nvSpPr>
        <p:spPr>
          <a:xfrm>
            <a:off x="1814511" y="0"/>
            <a:ext cx="8562975"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effectLst>
                  <a:outerShdw blurRad="38100" dist="38100" dir="2700000" algn="tl">
                    <a:srgbClr val="000000">
                      <a:alpha val="43137"/>
                    </a:srgbClr>
                  </a:outerShdw>
                </a:effectLst>
                <a:cs typeface="Arial" pitchFamily="34" charset="0"/>
              </a:rPr>
              <a:t>KY Pornography Laws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9413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80590D2-4213-4B54-8AB6-F721337E65A8}"/>
              </a:ext>
            </a:extLst>
          </p:cNvPr>
          <p:cNvSpPr txBox="1">
            <a:spLocks/>
          </p:cNvSpPr>
          <p:nvPr/>
        </p:nvSpPr>
        <p:spPr>
          <a:xfrm>
            <a:off x="2776728" y="672048"/>
            <a:ext cx="6638544" cy="1886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latin typeface="+mn-lt"/>
                <a:cs typeface="Arial" pitchFamily="34" charset="0"/>
              </a:rPr>
              <a:t>8 Things To Know</a:t>
            </a:r>
          </a:p>
          <a:p>
            <a:pPr algn="ctr"/>
            <a:r>
              <a:rPr lang="en-US" b="1" dirty="0">
                <a:effectLst>
                  <a:outerShdw blurRad="38100" dist="38100" dir="2700000" algn="tl">
                    <a:srgbClr val="000000">
                      <a:alpha val="43137"/>
                    </a:srgbClr>
                  </a:outerShdw>
                </a:effectLst>
                <a:latin typeface="+mn-lt"/>
                <a:cs typeface="Arial" pitchFamily="34" charset="0"/>
              </a:rPr>
              <a:t>About Sexting</a:t>
            </a:r>
            <a:endParaRPr lang="en-US" b="1" dirty="0">
              <a:effectLst>
                <a:outerShdw blurRad="38100" dist="38100" dir="2700000" algn="tl">
                  <a:srgbClr val="000000">
                    <a:alpha val="43137"/>
                  </a:srgbClr>
                </a:outerShdw>
              </a:effectLst>
              <a:latin typeface="+mn-lt"/>
            </a:endParaRPr>
          </a:p>
        </p:txBody>
      </p:sp>
      <p:sp>
        <p:nvSpPr>
          <p:cNvPr id="2" name="TextBox 1">
            <a:extLst>
              <a:ext uri="{FF2B5EF4-FFF2-40B4-BE49-F238E27FC236}">
                <a16:creationId xmlns:a16="http://schemas.microsoft.com/office/drawing/2014/main" id="{F15CD394-E048-4893-A495-B121C1D5EC0F}"/>
              </a:ext>
            </a:extLst>
          </p:cNvPr>
          <p:cNvSpPr txBox="1"/>
          <p:nvPr/>
        </p:nvSpPr>
        <p:spPr>
          <a:xfrm>
            <a:off x="4687824" y="3167390"/>
            <a:ext cx="2816352" cy="523220"/>
          </a:xfrm>
          <a:prstGeom prst="rect">
            <a:avLst/>
          </a:prstGeom>
          <a:noFill/>
        </p:spPr>
        <p:txBody>
          <a:bodyPr wrap="square" rtlCol="0">
            <a:spAutoFit/>
          </a:bodyPr>
          <a:lstStyle/>
          <a:p>
            <a:pPr algn="ctr"/>
            <a:r>
              <a:rPr lang="en-US" sz="2800" dirty="0">
                <a:hlinkClick r:id="rId2"/>
              </a:rPr>
              <a:t>Link to Video</a:t>
            </a:r>
            <a:endParaRPr lang="en-US" sz="2800" dirty="0"/>
          </a:p>
        </p:txBody>
      </p:sp>
    </p:spTree>
    <p:extLst>
      <p:ext uri="{BB962C8B-B14F-4D97-AF65-F5344CB8AC3E}">
        <p14:creationId xmlns:p14="http://schemas.microsoft.com/office/powerpoint/2010/main" val="425832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5903"/>
          <a:stretch/>
        </p:blipFill>
        <p:spPr>
          <a:xfrm>
            <a:off x="3152584" y="447293"/>
            <a:ext cx="5886831" cy="4801607"/>
          </a:xfrm>
          <a:prstGeom prst="rect">
            <a:avLst/>
          </a:prstGeom>
        </p:spPr>
      </p:pic>
    </p:spTree>
    <p:extLst>
      <p:ext uri="{BB962C8B-B14F-4D97-AF65-F5344CB8AC3E}">
        <p14:creationId xmlns:p14="http://schemas.microsoft.com/office/powerpoint/2010/main" val="353087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523"/>
          <a:stretch/>
        </p:blipFill>
        <p:spPr>
          <a:xfrm>
            <a:off x="2107880" y="300495"/>
            <a:ext cx="7976239" cy="5030457"/>
          </a:xfrm>
          <a:prstGeom prst="rect">
            <a:avLst/>
          </a:prstGeom>
        </p:spPr>
      </p:pic>
      <p:sp>
        <p:nvSpPr>
          <p:cNvPr id="3" name="TextBox 2">
            <a:extLst>
              <a:ext uri="{FF2B5EF4-FFF2-40B4-BE49-F238E27FC236}">
                <a16:creationId xmlns:a16="http://schemas.microsoft.com/office/drawing/2014/main" id="{8B58F59E-41A2-43B9-ACCC-8C16A0AFBC0F}"/>
              </a:ext>
            </a:extLst>
          </p:cNvPr>
          <p:cNvSpPr txBox="1"/>
          <p:nvPr/>
        </p:nvSpPr>
        <p:spPr>
          <a:xfrm>
            <a:off x="10341864" y="3867913"/>
            <a:ext cx="1502456" cy="1392120"/>
          </a:xfrm>
          <a:prstGeom prst="rect">
            <a:avLst/>
          </a:prstGeom>
          <a:noFill/>
        </p:spPr>
        <p:txBody>
          <a:bodyPr wrap="square" rtlCol="0">
            <a:spAutoFit/>
          </a:bodyPr>
          <a:lstStyle/>
          <a:p>
            <a:r>
              <a:rPr lang="en-US" sz="1200" dirty="0">
                <a:hlinkClick r:id="rId3"/>
              </a:rPr>
              <a:t>https://www.nasponline.org/Documents/Resources%20and%20Publications/Handouts/Families%20and%20Educators/May_13_Sexting.pdf</a:t>
            </a:r>
            <a:r>
              <a:rPr lang="en-US" sz="1200" dirty="0"/>
              <a:t> </a:t>
            </a:r>
          </a:p>
        </p:txBody>
      </p:sp>
    </p:spTree>
    <p:extLst>
      <p:ext uri="{BB962C8B-B14F-4D97-AF65-F5344CB8AC3E}">
        <p14:creationId xmlns:p14="http://schemas.microsoft.com/office/powerpoint/2010/main" val="1046014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4701" y="380503"/>
            <a:ext cx="8462597" cy="4847428"/>
          </a:xfrm>
          <a:prstGeom prst="rect">
            <a:avLst/>
          </a:prstGeom>
        </p:spPr>
      </p:pic>
      <p:sp>
        <p:nvSpPr>
          <p:cNvPr id="3" name="TextBox 2">
            <a:extLst>
              <a:ext uri="{FF2B5EF4-FFF2-40B4-BE49-F238E27FC236}">
                <a16:creationId xmlns:a16="http://schemas.microsoft.com/office/drawing/2014/main" id="{F73F8F91-DE46-4947-A0B1-BBBB2CB34EBE}"/>
              </a:ext>
            </a:extLst>
          </p:cNvPr>
          <p:cNvSpPr txBox="1"/>
          <p:nvPr/>
        </p:nvSpPr>
        <p:spPr>
          <a:xfrm>
            <a:off x="10341864" y="3867913"/>
            <a:ext cx="1502456" cy="1392120"/>
          </a:xfrm>
          <a:prstGeom prst="rect">
            <a:avLst/>
          </a:prstGeom>
          <a:noFill/>
        </p:spPr>
        <p:txBody>
          <a:bodyPr wrap="square" rtlCol="0">
            <a:spAutoFit/>
          </a:bodyPr>
          <a:lstStyle/>
          <a:p>
            <a:r>
              <a:rPr lang="en-US" sz="1200" dirty="0">
                <a:hlinkClick r:id="rId3"/>
              </a:rPr>
              <a:t>https://www.nasponline.org/Documents/Resources%20and%20Publications/Handouts/Families%20and%20Educators/May_13_Sexting.pdf</a:t>
            </a:r>
            <a:r>
              <a:rPr lang="en-US" sz="1200" dirty="0"/>
              <a:t> </a:t>
            </a:r>
          </a:p>
        </p:txBody>
      </p:sp>
    </p:spTree>
    <p:extLst>
      <p:ext uri="{BB962C8B-B14F-4D97-AF65-F5344CB8AC3E}">
        <p14:creationId xmlns:p14="http://schemas.microsoft.com/office/powerpoint/2010/main" val="722064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9932" y="393191"/>
            <a:ext cx="10232136"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So as Administers/Educators, what do we do now….</a:t>
            </a:r>
          </a:p>
        </p:txBody>
      </p:sp>
      <p:sp>
        <p:nvSpPr>
          <p:cNvPr id="3" name="Content Placeholder 1"/>
          <p:cNvSpPr txBox="1">
            <a:spLocks/>
          </p:cNvSpPr>
          <p:nvPr/>
        </p:nvSpPr>
        <p:spPr>
          <a:xfrm>
            <a:off x="832104" y="1325880"/>
            <a:ext cx="10232135" cy="39959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r>
              <a:rPr lang="en-US" dirty="0"/>
              <a:t>Educate Students, Staff and Parents</a:t>
            </a:r>
          </a:p>
          <a:p>
            <a:pPr marL="1028700" lvl="1" indent="-571500"/>
            <a:r>
              <a:rPr lang="en-US" dirty="0"/>
              <a:t>Annually (REMS)</a:t>
            </a:r>
          </a:p>
          <a:p>
            <a:pPr marL="1028700" lvl="1" indent="-571500"/>
            <a:r>
              <a:rPr lang="en-US" dirty="0"/>
              <a:t>All people who work with students</a:t>
            </a:r>
          </a:p>
          <a:p>
            <a:pPr marL="571500" indent="-571500"/>
            <a:r>
              <a:rPr lang="en-US" dirty="0"/>
              <a:t>Monitor online activity on school devices</a:t>
            </a:r>
          </a:p>
          <a:p>
            <a:pPr marL="1028700" lvl="1" indent="-571500"/>
            <a:r>
              <a:rPr lang="en-US" dirty="0"/>
              <a:t>Overview of a free monitoring program (BARK)</a:t>
            </a:r>
          </a:p>
          <a:p>
            <a:pPr marL="571500" indent="-571500"/>
            <a:r>
              <a:rPr lang="en-US" dirty="0"/>
              <a:t>Review and Revise (if necessary) policies and procedures</a:t>
            </a:r>
          </a:p>
          <a:p>
            <a:pPr marL="1028700" lvl="1" indent="-571500"/>
            <a:r>
              <a:rPr lang="en-US" dirty="0"/>
              <a:t>Annually</a:t>
            </a:r>
          </a:p>
          <a:p>
            <a:pPr marL="1028700" lvl="1" indent="-571500"/>
            <a:r>
              <a:rPr lang="en-US" dirty="0"/>
              <a:t>Samples policies are provided in resource </a:t>
            </a:r>
          </a:p>
          <a:p>
            <a:pPr marL="457200" lvl="1" indent="0">
              <a:buNone/>
            </a:pPr>
            <a:r>
              <a:rPr lang="en-US" dirty="0"/>
              <a:t>                             material (REMS)</a:t>
            </a:r>
          </a:p>
          <a:p>
            <a:pPr marL="457200" lvl="1" indent="0">
              <a:buNone/>
            </a:pPr>
            <a:r>
              <a:rPr lang="en-US" dirty="0"/>
              <a:t>                                  -Sample procedures (Protocol)</a:t>
            </a:r>
          </a:p>
        </p:txBody>
      </p:sp>
    </p:spTree>
    <p:extLst>
      <p:ext uri="{BB962C8B-B14F-4D97-AF65-F5344CB8AC3E}">
        <p14:creationId xmlns:p14="http://schemas.microsoft.com/office/powerpoint/2010/main" val="261565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394" y="360118"/>
            <a:ext cx="8221211" cy="861774"/>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Mentoring  Program for all School Tech Devices </a:t>
            </a:r>
            <a:endParaRPr lang="en-US" sz="3200" b="1" dirty="0">
              <a:effectLst>
                <a:outerShdw blurRad="38100" dist="38100" dir="2700000" algn="tl">
                  <a:srgbClr val="000000">
                    <a:alpha val="43137"/>
                  </a:srgbClr>
                </a:outerShdw>
              </a:effectLst>
              <a:hlinkClick r:id="rId2"/>
            </a:endParaRPr>
          </a:p>
          <a:p>
            <a:pPr algn="ctr"/>
            <a:r>
              <a:rPr lang="en-US" b="1" dirty="0">
                <a:effectLst>
                  <a:outerShdw blurRad="38100" dist="38100" dir="2700000" algn="tl">
                    <a:srgbClr val="000000">
                      <a:alpha val="43137"/>
                    </a:srgbClr>
                  </a:outerShdw>
                </a:effectLst>
                <a:hlinkClick r:id="rId2"/>
              </a:rPr>
              <a:t>https://www.youtube.com/watch?v=LwZS9DElH0c</a:t>
            </a:r>
            <a:endParaRPr lang="en-US" b="1" dirty="0">
              <a:effectLst>
                <a:outerShdw blurRad="38100" dist="38100" dir="2700000" algn="tl">
                  <a:srgbClr val="000000">
                    <a:alpha val="43137"/>
                  </a:srgbClr>
                </a:outerShdw>
              </a:effectLst>
            </a:endParaRPr>
          </a:p>
        </p:txBody>
      </p:sp>
      <p:pic>
        <p:nvPicPr>
          <p:cNvPr id="3" name="Picture 2">
            <a:hlinkClick r:id="rId2"/>
          </p:cNvPr>
          <p:cNvPicPr>
            <a:picLocks noChangeAspect="1"/>
          </p:cNvPicPr>
          <p:nvPr/>
        </p:nvPicPr>
        <p:blipFill rotWithShape="1">
          <a:blip r:embed="rId3"/>
          <a:srcRect t="13010"/>
          <a:stretch/>
        </p:blipFill>
        <p:spPr>
          <a:xfrm>
            <a:off x="2785040" y="1481328"/>
            <a:ext cx="6478933" cy="3697464"/>
          </a:xfrm>
          <a:prstGeom prst="rect">
            <a:avLst/>
          </a:prstGeom>
        </p:spPr>
      </p:pic>
    </p:spTree>
    <p:extLst>
      <p:ext uri="{BB962C8B-B14F-4D97-AF65-F5344CB8AC3E}">
        <p14:creationId xmlns:p14="http://schemas.microsoft.com/office/powerpoint/2010/main" val="134570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3999319" y="91440"/>
            <a:ext cx="4193362" cy="5286178"/>
          </a:xfrm>
          <a:prstGeom prst="rect">
            <a:avLst/>
          </a:prstGeom>
        </p:spPr>
      </p:pic>
      <p:sp>
        <p:nvSpPr>
          <p:cNvPr id="4" name="Rectangle 3">
            <a:extLst>
              <a:ext uri="{FF2B5EF4-FFF2-40B4-BE49-F238E27FC236}">
                <a16:creationId xmlns:a16="http://schemas.microsoft.com/office/drawing/2014/main" id="{850D2CF2-FD58-473C-ABEB-D0D842E39FA8}"/>
              </a:ext>
            </a:extLst>
          </p:cNvPr>
          <p:cNvSpPr/>
          <p:nvPr/>
        </p:nvSpPr>
        <p:spPr>
          <a:xfrm>
            <a:off x="8549640" y="5100619"/>
            <a:ext cx="3355848" cy="276999"/>
          </a:xfrm>
          <a:prstGeom prst="rect">
            <a:avLst/>
          </a:prstGeom>
        </p:spPr>
        <p:txBody>
          <a:bodyPr wrap="square">
            <a:spAutoFit/>
          </a:bodyPr>
          <a:lstStyle/>
          <a:p>
            <a:r>
              <a:rPr lang="en-US" sz="1200" dirty="0">
                <a:hlinkClick r:id="rId2"/>
              </a:rPr>
              <a:t>https://rems.ed.gov/docs/ASMTrainingGuide.pdf</a:t>
            </a:r>
            <a:r>
              <a:rPr lang="en-US" sz="1200" dirty="0"/>
              <a:t> </a:t>
            </a:r>
          </a:p>
        </p:txBody>
      </p:sp>
    </p:spTree>
    <p:extLst>
      <p:ext uri="{BB962C8B-B14F-4D97-AF65-F5344CB8AC3E}">
        <p14:creationId xmlns:p14="http://schemas.microsoft.com/office/powerpoint/2010/main" val="3035463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76908" y="1143000"/>
            <a:ext cx="6038184" cy="4242816"/>
          </a:xfrm>
          <a:prstGeom prst="rect">
            <a:avLst/>
          </a:prstGeom>
        </p:spPr>
      </p:pic>
      <p:sp>
        <p:nvSpPr>
          <p:cNvPr id="3" name="Rectangle 2"/>
          <p:cNvSpPr/>
          <p:nvPr/>
        </p:nvSpPr>
        <p:spPr>
          <a:xfrm>
            <a:off x="2458458" y="313259"/>
            <a:ext cx="7275084" cy="800219"/>
          </a:xfrm>
          <a:prstGeom prst="rect">
            <a:avLst/>
          </a:prstGeom>
          <a:noFill/>
        </p:spPr>
        <p:txBody>
          <a:bodyPr wrap="square">
            <a:spAutoFit/>
          </a:bodyPr>
          <a:lstStyle/>
          <a:p>
            <a:pPr algn="ctr"/>
            <a:r>
              <a:rPr lang="en-US" sz="2800" b="1" dirty="0">
                <a:effectLst>
                  <a:outerShdw blurRad="38100" dist="38100" dir="2700000" algn="tl">
                    <a:srgbClr val="000000">
                      <a:alpha val="43137"/>
                    </a:srgbClr>
                  </a:outerShdw>
                </a:effectLst>
              </a:rPr>
              <a:t>Webinar</a:t>
            </a:r>
            <a:endParaRPr lang="en-US" sz="2800" b="1"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endParaRPr>
          </a:p>
          <a:p>
            <a:pPr algn="ctr"/>
            <a:r>
              <a:rPr lang="en-US" dirty="0">
                <a:solidFill>
                  <a:schemeClr val="accent1"/>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https://rems.ed.gov/AddressingAdultSexualMisconductWebinars.aspx#</a:t>
            </a:r>
            <a:endParaRPr lang="en-US"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26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713232" y="1984248"/>
            <a:ext cx="10469879" cy="3456432"/>
          </a:xfrm>
          <a:prstGeom prst="rect">
            <a:avLst/>
          </a:prstGeom>
        </p:spPr>
        <p:txBody>
          <a:bodyPr>
            <a:normAutofit/>
          </a:bodyPr>
          <a:lstStyle/>
          <a:p>
            <a:pPr marL="571500" indent="-571500"/>
            <a:r>
              <a:rPr lang="en-US" dirty="0"/>
              <a:t>Educate all groups</a:t>
            </a:r>
          </a:p>
          <a:p>
            <a:pPr marL="1028700" lvl="1" indent="-571500"/>
            <a:r>
              <a:rPr lang="en-US" dirty="0"/>
              <a:t>Administrators, Teachers, Teacher Aides, Substitutes, Bus Drivers, Coaches, Cafeteria, Janitorial staff…</a:t>
            </a:r>
          </a:p>
          <a:p>
            <a:pPr marL="1028700" lvl="1" indent="-571500"/>
            <a:r>
              <a:rPr lang="en-US" dirty="0"/>
              <a:t>All groups who interact with students in your school or at other school functions (before/after school programs, sports events, field trips, etc...)</a:t>
            </a:r>
          </a:p>
          <a:p>
            <a:pPr marL="571500" indent="-571500"/>
            <a:r>
              <a:rPr lang="en-US" dirty="0"/>
              <a:t>Common Sense pointer for avoiding false allegations…REMS pg. 20</a:t>
            </a:r>
          </a:p>
          <a:p>
            <a:pPr marL="1028700" lvl="1" indent="-571500"/>
            <a:endParaRPr lang="en-US" dirty="0"/>
          </a:p>
        </p:txBody>
      </p:sp>
      <p:sp>
        <p:nvSpPr>
          <p:cNvPr id="3" name="Title 2"/>
          <p:cNvSpPr>
            <a:spLocks noGrp="1"/>
          </p:cNvSpPr>
          <p:nvPr>
            <p:ph type="title" idx="4294967295"/>
          </p:nvPr>
        </p:nvSpPr>
        <p:spPr>
          <a:xfrm>
            <a:off x="861060" y="573640"/>
            <a:ext cx="10469879" cy="1017416"/>
          </a:xfrm>
        </p:spPr>
        <p:txBody>
          <a:bodyPr>
            <a:normAutofit fontScale="90000"/>
          </a:bodyPr>
          <a:lstStyle/>
          <a:p>
            <a:pPr algn="ctr"/>
            <a:r>
              <a:rPr lang="en-US" b="1" dirty="0">
                <a:effectLst>
                  <a:outerShdw blurRad="38100" dist="38100" dir="2700000" algn="tl">
                    <a:srgbClr val="000000">
                      <a:alpha val="43137"/>
                    </a:srgbClr>
                  </a:outerShdw>
                </a:effectLst>
                <a:cs typeface="Arial" pitchFamily="34" charset="0"/>
              </a:rPr>
              <a:t>What Does a Responsible Staff </a:t>
            </a:r>
            <a:br>
              <a:rPr lang="en-US" b="1" dirty="0">
                <a:effectLst>
                  <a:outerShdw blurRad="38100" dist="38100" dir="2700000" algn="tl">
                    <a:srgbClr val="000000">
                      <a:alpha val="43137"/>
                    </a:srgbClr>
                  </a:outerShdw>
                </a:effectLst>
                <a:cs typeface="Arial" pitchFamily="34" charset="0"/>
              </a:rPr>
            </a:br>
            <a:r>
              <a:rPr lang="en-US" b="1" dirty="0">
                <a:effectLst>
                  <a:outerShdw blurRad="38100" dist="38100" dir="2700000" algn="tl">
                    <a:srgbClr val="000000">
                      <a:alpha val="43137"/>
                    </a:srgbClr>
                  </a:outerShdw>
                </a:effectLst>
                <a:cs typeface="Arial" pitchFamily="34" charset="0"/>
              </a:rPr>
              <a:t>Educational Program Look Like?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1813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795528" y="1655064"/>
            <a:ext cx="10698480" cy="3502152"/>
          </a:xfrm>
          <a:prstGeom prst="rect">
            <a:avLst/>
          </a:prstGeom>
        </p:spPr>
        <p:txBody>
          <a:bodyPr>
            <a:normAutofit fontScale="92500" lnSpcReduction="20000"/>
          </a:bodyPr>
          <a:lstStyle/>
          <a:p>
            <a:pPr marL="571500" indent="-571500"/>
            <a:r>
              <a:rPr lang="en-US" dirty="0"/>
              <a:t>Suggestions on frequency </a:t>
            </a:r>
          </a:p>
          <a:p>
            <a:pPr marL="1028700" lvl="1" indent="-571500"/>
            <a:r>
              <a:rPr lang="en-US" dirty="0"/>
              <a:t>Annual for all</a:t>
            </a:r>
          </a:p>
          <a:p>
            <a:pPr marL="1028700" lvl="1" indent="-571500"/>
            <a:r>
              <a:rPr lang="en-US" dirty="0"/>
              <a:t>As new hires are added, they must be trained</a:t>
            </a:r>
          </a:p>
          <a:p>
            <a:pPr marL="571500" indent="-571500"/>
            <a:r>
              <a:rPr lang="en-US" dirty="0"/>
              <a:t>Possible Agenda </a:t>
            </a:r>
            <a:r>
              <a:rPr lang="en-US" sz="2400" dirty="0"/>
              <a:t>(checklist on REMS </a:t>
            </a:r>
            <a:r>
              <a:rPr lang="en-US" sz="2400" dirty="0" err="1"/>
              <a:t>pg</a:t>
            </a:r>
            <a:r>
              <a:rPr lang="en-US" sz="2400" dirty="0"/>
              <a:t> 30)</a:t>
            </a:r>
            <a:endParaRPr lang="en-US" dirty="0"/>
          </a:p>
          <a:p>
            <a:pPr marL="1028700" lvl="1" indent="-571500"/>
            <a:r>
              <a:rPr lang="en-US" dirty="0"/>
              <a:t>Introduction from your administrator</a:t>
            </a:r>
          </a:p>
          <a:p>
            <a:pPr marL="1028700" lvl="1" indent="-571500"/>
            <a:r>
              <a:rPr lang="en-US" dirty="0"/>
              <a:t>Use REMS Webinar (1 hour Duration)</a:t>
            </a:r>
          </a:p>
          <a:p>
            <a:pPr marL="1028700" lvl="1" indent="-571500"/>
            <a:r>
              <a:rPr lang="en-US" dirty="0"/>
              <a:t>Cover your district policies and reporting tools</a:t>
            </a:r>
          </a:p>
          <a:p>
            <a:pPr marL="1028700" lvl="1" indent="-571500"/>
            <a:r>
              <a:rPr lang="en-US" dirty="0"/>
              <a:t>Create a 10-15 questionnaire/survey (paper or Chromebook)</a:t>
            </a:r>
          </a:p>
          <a:p>
            <a:pPr lvl="3"/>
            <a:r>
              <a:rPr lang="en-US" sz="2400" dirty="0"/>
              <a:t>Keep surveys signed and dated as documentation</a:t>
            </a:r>
          </a:p>
          <a:p>
            <a:r>
              <a:rPr lang="en-US" dirty="0"/>
              <a:t>Consider holding a parent training</a:t>
            </a:r>
          </a:p>
        </p:txBody>
      </p:sp>
      <p:sp>
        <p:nvSpPr>
          <p:cNvPr id="6" name="Title 2">
            <a:extLst>
              <a:ext uri="{FF2B5EF4-FFF2-40B4-BE49-F238E27FC236}">
                <a16:creationId xmlns:a16="http://schemas.microsoft.com/office/drawing/2014/main" id="{3BEDA4DA-ADD3-4467-BF82-26BEAA4506D6}"/>
              </a:ext>
            </a:extLst>
          </p:cNvPr>
          <p:cNvSpPr txBox="1">
            <a:spLocks/>
          </p:cNvSpPr>
          <p:nvPr/>
        </p:nvSpPr>
        <p:spPr>
          <a:xfrm>
            <a:off x="861060" y="573640"/>
            <a:ext cx="10469879" cy="101741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effectLst>
                  <a:outerShdw blurRad="38100" dist="38100" dir="2700000" algn="tl">
                    <a:srgbClr val="000000">
                      <a:alpha val="43137"/>
                    </a:srgbClr>
                  </a:outerShdw>
                </a:effectLst>
                <a:cs typeface="Arial" pitchFamily="34" charset="0"/>
              </a:rPr>
              <a:t>What Does a Responsible Staff </a:t>
            </a:r>
            <a:br>
              <a:rPr lang="en-US" b="1">
                <a:effectLst>
                  <a:outerShdw blurRad="38100" dist="38100" dir="2700000" algn="tl">
                    <a:srgbClr val="000000">
                      <a:alpha val="43137"/>
                    </a:srgbClr>
                  </a:outerShdw>
                </a:effectLst>
                <a:cs typeface="Arial" pitchFamily="34" charset="0"/>
              </a:rPr>
            </a:br>
            <a:r>
              <a:rPr lang="en-US" b="1">
                <a:effectLst>
                  <a:outerShdw blurRad="38100" dist="38100" dir="2700000" algn="tl">
                    <a:srgbClr val="000000">
                      <a:alpha val="43137"/>
                    </a:srgbClr>
                  </a:outerShdw>
                </a:effectLst>
                <a:cs typeface="Arial" pitchFamily="34" charset="0"/>
              </a:rPr>
              <a:t>Educational Program Look Like?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1800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file"/>
          </p:cNvPr>
          <p:cNvPicPr>
            <a:picLocks noChangeAspect="1"/>
          </p:cNvPicPr>
          <p:nvPr/>
        </p:nvPicPr>
        <p:blipFill>
          <a:blip r:embed="rId3"/>
          <a:stretch>
            <a:fillRect/>
          </a:stretch>
        </p:blipFill>
        <p:spPr>
          <a:xfrm>
            <a:off x="2274601" y="739849"/>
            <a:ext cx="7642796" cy="4628125"/>
          </a:xfrm>
          <a:prstGeom prst="rect">
            <a:avLst/>
          </a:prstGeom>
        </p:spPr>
      </p:pic>
      <p:sp>
        <p:nvSpPr>
          <p:cNvPr id="3" name="Rectangle 2"/>
          <p:cNvSpPr/>
          <p:nvPr/>
        </p:nvSpPr>
        <p:spPr>
          <a:xfrm>
            <a:off x="1418226" y="216629"/>
            <a:ext cx="935554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hlinkClick r:id="rId2" action="ppaction://hlinkfile">
                  <a:extLst>
                    <a:ext uri="{A12FA001-AC4F-418D-AE19-62706E023703}">
                      <ahyp:hlinkClr xmlns:ahyp="http://schemas.microsoft.com/office/drawing/2018/hyperlinkcolor" val="tx"/>
                    </a:ext>
                  </a:extLst>
                </a:hlinkClick>
              </a:rPr>
              <a:t>Managing Allegations of Child Abuse by Educators</a:t>
            </a:r>
            <a:r>
              <a:rPr lang="en-US" sz="2800" dirty="0">
                <a:ln w="0"/>
                <a:effectLst>
                  <a:outerShdw blurRad="38100" dist="19050" dir="2700000" algn="tl" rotWithShape="0">
                    <a:schemeClr val="dk1">
                      <a:alpha val="40000"/>
                    </a:schemeClr>
                  </a:outerShdw>
                </a:effectLst>
              </a:rPr>
              <a:t>: A Protocol</a:t>
            </a:r>
          </a:p>
        </p:txBody>
      </p:sp>
      <p:sp>
        <p:nvSpPr>
          <p:cNvPr id="4" name="Rectangle 3"/>
          <p:cNvSpPr/>
          <p:nvPr/>
        </p:nvSpPr>
        <p:spPr>
          <a:xfrm>
            <a:off x="10140696" y="3798314"/>
            <a:ext cx="1601684" cy="1569660"/>
          </a:xfrm>
          <a:prstGeom prst="rect">
            <a:avLst/>
          </a:prstGeom>
          <a:noFill/>
        </p:spPr>
        <p:txBody>
          <a:bodyPr wrap="square">
            <a:spAutoFit/>
          </a:bodyPr>
          <a:lstStyle/>
          <a:p>
            <a:r>
              <a:rPr lang="en-US" sz="1200" dirty="0">
                <a:hlinkClick r:id="rId4"/>
              </a:rPr>
              <a:t>https://www.cois.org/uploaded/Documentation/About_CIS/Child_Protection/Protocol_-_Managing_Allegations_of_Child_Abuse_by_Educators_and_other_Adults.pdf</a:t>
            </a:r>
            <a:endParaRPr lang="en-US" sz="1200" dirty="0"/>
          </a:p>
        </p:txBody>
      </p:sp>
    </p:spTree>
    <p:extLst>
      <p:ext uri="{BB962C8B-B14F-4D97-AF65-F5344CB8AC3E}">
        <p14:creationId xmlns:p14="http://schemas.microsoft.com/office/powerpoint/2010/main" val="875475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369" y="1776878"/>
            <a:ext cx="10209262" cy="2677656"/>
          </a:xfrm>
          <a:prstGeom prst="rect">
            <a:avLst/>
          </a:prstGeom>
        </p:spPr>
        <p:txBody>
          <a:bodyPr wrap="square">
            <a:spAutoFit/>
          </a:bodyPr>
          <a:lstStyle/>
          <a:p>
            <a:r>
              <a:rPr lang="en-US" sz="2400" dirty="0">
                <a:latin typeface="BerlingLT-Roman"/>
              </a:rPr>
              <a:t>Survey result indicate that</a:t>
            </a:r>
          </a:p>
          <a:p>
            <a:pPr marL="342900" indent="-342900">
              <a:buFont typeface="Arial" panose="020B0604020202020204" pitchFamily="34" charset="0"/>
              <a:buChar char="•"/>
            </a:pPr>
            <a:r>
              <a:rPr lang="en-US" sz="2400" dirty="0">
                <a:latin typeface="BerlingLT-Roman"/>
              </a:rPr>
              <a:t>20% of adolescents ages 13–19 have sent or posted nude or semi-nude pictures of themselves</a:t>
            </a:r>
          </a:p>
          <a:p>
            <a:pPr marL="342900" indent="-342900">
              <a:buFont typeface="Arial" panose="020B0604020202020204" pitchFamily="34" charset="0"/>
              <a:buChar char="•"/>
            </a:pPr>
            <a:r>
              <a:rPr lang="en-US" sz="2400" dirty="0">
                <a:latin typeface="BerlingLT-Roman"/>
              </a:rPr>
              <a:t>71% of adolescent females and 67% of adolescent males who have sexted sent the content to a boyfriend or girlfriend</a:t>
            </a:r>
          </a:p>
          <a:p>
            <a:pPr marL="342900" indent="-342900">
              <a:buFont typeface="Arial" panose="020B0604020202020204" pitchFamily="34" charset="0"/>
              <a:buChar char="•"/>
            </a:pPr>
            <a:r>
              <a:rPr lang="en-US" sz="2400" dirty="0">
                <a:latin typeface="BerlingLT-Roman"/>
              </a:rPr>
              <a:t>38% of adolescent females and 39% of adolescent males report having seen messages originally intended for someone else</a:t>
            </a:r>
            <a:endParaRPr lang="en-US" sz="2400" dirty="0"/>
          </a:p>
        </p:txBody>
      </p:sp>
      <p:sp>
        <p:nvSpPr>
          <p:cNvPr id="3" name="Rectangle 2">
            <a:extLst>
              <a:ext uri="{FF2B5EF4-FFF2-40B4-BE49-F238E27FC236}">
                <a16:creationId xmlns:a16="http://schemas.microsoft.com/office/drawing/2014/main" id="{31D43541-17DD-480E-B90C-C3ECA21575B4}"/>
              </a:ext>
            </a:extLst>
          </p:cNvPr>
          <p:cNvSpPr/>
          <p:nvPr/>
        </p:nvSpPr>
        <p:spPr>
          <a:xfrm>
            <a:off x="991369" y="786714"/>
            <a:ext cx="6024919" cy="646331"/>
          </a:xfrm>
          <a:prstGeom prst="rect">
            <a:avLst/>
          </a:prstGeom>
          <a:effectLst>
            <a:outerShdw blurRad="50800" dist="38100" dir="2700000" algn="tl" rotWithShape="0">
              <a:prstClr val="black">
                <a:alpha val="40000"/>
              </a:prstClr>
            </a:outerShdw>
          </a:effectLst>
        </p:spPr>
        <p:txBody>
          <a:bodyPr wrap="none">
            <a:spAutoFit/>
          </a:bodyPr>
          <a:lstStyle/>
          <a:p>
            <a:r>
              <a:rPr lang="en-US" sz="3600" b="1" dirty="0"/>
              <a:t>Sexting is a growing challenge.</a:t>
            </a:r>
          </a:p>
        </p:txBody>
      </p:sp>
      <p:sp>
        <p:nvSpPr>
          <p:cNvPr id="4" name="TextBox 3">
            <a:extLst>
              <a:ext uri="{FF2B5EF4-FFF2-40B4-BE49-F238E27FC236}">
                <a16:creationId xmlns:a16="http://schemas.microsoft.com/office/drawing/2014/main" id="{82A0B8AD-D4C9-45EC-9A25-1358D9006EAD}"/>
              </a:ext>
            </a:extLst>
          </p:cNvPr>
          <p:cNvSpPr txBox="1"/>
          <p:nvPr/>
        </p:nvSpPr>
        <p:spPr>
          <a:xfrm>
            <a:off x="7016288" y="4798367"/>
            <a:ext cx="4828032" cy="461665"/>
          </a:xfrm>
          <a:prstGeom prst="rect">
            <a:avLst/>
          </a:prstGeom>
          <a:noFill/>
        </p:spPr>
        <p:txBody>
          <a:bodyPr wrap="square" rtlCol="0">
            <a:spAutoFit/>
          </a:bodyPr>
          <a:lstStyle/>
          <a:p>
            <a:r>
              <a:rPr lang="en-US" sz="1200" dirty="0">
                <a:hlinkClick r:id="rId2"/>
              </a:rPr>
              <a:t>https://www.nasponline.org/Documents/Resources%20and%20Publications/Handouts/Families%20and%20Educators/May_13_Sexting.pdf</a:t>
            </a:r>
            <a:r>
              <a:rPr lang="en-US" sz="1200" dirty="0"/>
              <a:t> </a:t>
            </a:r>
          </a:p>
        </p:txBody>
      </p:sp>
    </p:spTree>
    <p:extLst>
      <p:ext uri="{BB962C8B-B14F-4D97-AF65-F5344CB8AC3E}">
        <p14:creationId xmlns:p14="http://schemas.microsoft.com/office/powerpoint/2010/main" val="514470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F39C01-C947-42F6-BB60-C754F257A243}"/>
              </a:ext>
            </a:extLst>
          </p:cNvPr>
          <p:cNvSpPr txBox="1"/>
          <p:nvPr/>
        </p:nvSpPr>
        <p:spPr>
          <a:xfrm>
            <a:off x="4373880" y="1872997"/>
            <a:ext cx="3444240" cy="2031325"/>
          </a:xfrm>
          <a:prstGeom prst="rect">
            <a:avLst/>
          </a:prstGeom>
          <a:noFill/>
        </p:spPr>
        <p:txBody>
          <a:bodyPr wrap="square" rtlCol="0">
            <a:spAutoFit/>
          </a:bodyPr>
          <a:lstStyle/>
          <a:p>
            <a:pPr algn="ctr"/>
            <a:r>
              <a:rPr lang="en-US" dirty="0"/>
              <a:t>Kentucky Center for School Safety</a:t>
            </a:r>
            <a:br>
              <a:rPr lang="en-US" dirty="0"/>
            </a:br>
            <a:r>
              <a:rPr lang="en-US" dirty="0"/>
              <a:t>Eastern Kentucky University</a:t>
            </a:r>
            <a:br>
              <a:rPr lang="en-US" dirty="0"/>
            </a:br>
            <a:r>
              <a:rPr lang="en-US" dirty="0"/>
              <a:t>111 Stratton Building</a:t>
            </a:r>
            <a:br>
              <a:rPr lang="en-US" dirty="0"/>
            </a:br>
            <a:r>
              <a:rPr lang="en-US" dirty="0"/>
              <a:t>521 Lancaster Avenue</a:t>
            </a:r>
            <a:br>
              <a:rPr lang="en-US" dirty="0"/>
            </a:br>
            <a:r>
              <a:rPr lang="en-US" dirty="0"/>
              <a:t>Richmond, Kentucky 40475</a:t>
            </a:r>
            <a:br>
              <a:rPr lang="en-US" dirty="0"/>
            </a:br>
            <a:r>
              <a:rPr lang="en-US" dirty="0"/>
              <a:t>Toll Free (877) 805-4277</a:t>
            </a:r>
          </a:p>
          <a:p>
            <a:pPr algn="ctr"/>
            <a:r>
              <a:rPr lang="en-US" dirty="0"/>
              <a:t>www.kycss.org</a:t>
            </a:r>
          </a:p>
        </p:txBody>
      </p:sp>
    </p:spTree>
    <p:extLst>
      <p:ext uri="{BB962C8B-B14F-4D97-AF65-F5344CB8AC3E}">
        <p14:creationId xmlns:p14="http://schemas.microsoft.com/office/powerpoint/2010/main" val="16153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528" y="2502812"/>
            <a:ext cx="10250424" cy="2123658"/>
          </a:xfrm>
          <a:prstGeom prst="rect">
            <a:avLst/>
          </a:prstGeom>
        </p:spPr>
        <p:txBody>
          <a:bodyPr wrap="square">
            <a:spAutoFit/>
          </a:bodyPr>
          <a:lstStyle/>
          <a:p>
            <a:r>
              <a:rPr lang="en-US" b="1" dirty="0"/>
              <a:t>Amanda Michelle Todd </a:t>
            </a:r>
          </a:p>
          <a:p>
            <a:r>
              <a:rPr lang="en-US" dirty="0"/>
              <a:t>(November 27, 1996 - October 10, 2012) </a:t>
            </a:r>
          </a:p>
          <a:p>
            <a:r>
              <a:rPr lang="en-US" sz="1600" i="1" dirty="0"/>
              <a:t>My daughter, Amanda Michelle Todd, took her life at the age of 15. It all started with a topless photo. She didn’t know the person at the other end of her computer was taking a picture. She didn’t know that he was showing it to other men. Then she started to get blackmailed into showing more of herself via her webcam. And if she didn’t, then her image would be sent throughout the Internet. </a:t>
            </a:r>
          </a:p>
          <a:p>
            <a:r>
              <a:rPr lang="en-US" sz="1600" i="1" u="sng" dirty="0"/>
              <a:t>What Amanda didn’t do was tell an adult that this was happening to her. </a:t>
            </a:r>
            <a:r>
              <a:rPr lang="en-US" sz="1600" i="1" dirty="0"/>
              <a:t>She kept it to herself. This image and what happened thereafter was the start to the emotional breakdown of Amanda. </a:t>
            </a:r>
          </a:p>
        </p:txBody>
      </p:sp>
      <p:pic>
        <p:nvPicPr>
          <p:cNvPr id="3" name="Picture 2"/>
          <p:cNvPicPr>
            <a:picLocks noChangeAspect="1"/>
          </p:cNvPicPr>
          <p:nvPr/>
        </p:nvPicPr>
        <p:blipFill>
          <a:blip r:embed="rId2"/>
          <a:stretch>
            <a:fillRect/>
          </a:stretch>
        </p:blipFill>
        <p:spPr>
          <a:xfrm>
            <a:off x="9830950" y="767239"/>
            <a:ext cx="1343025" cy="1581150"/>
          </a:xfrm>
          <a:prstGeom prst="rect">
            <a:avLst/>
          </a:prstGeom>
        </p:spPr>
      </p:pic>
      <p:sp>
        <p:nvSpPr>
          <p:cNvPr id="4" name="Rectangle 3"/>
          <p:cNvSpPr/>
          <p:nvPr/>
        </p:nvSpPr>
        <p:spPr>
          <a:xfrm>
            <a:off x="795528" y="655618"/>
            <a:ext cx="8851392" cy="1692771"/>
          </a:xfrm>
          <a:prstGeom prst="rect">
            <a:avLst/>
          </a:prstGeom>
        </p:spPr>
        <p:txBody>
          <a:bodyPr wrap="square">
            <a:spAutoFit/>
          </a:bodyPr>
          <a:lstStyle/>
          <a:p>
            <a:r>
              <a:rPr lang="en-US" sz="3200" b="1" dirty="0"/>
              <a:t>Amanda’s Story </a:t>
            </a:r>
            <a:r>
              <a:rPr lang="en-US" dirty="0"/>
              <a:t>... Amanda Todd committed suicide at the age of 15 at her home in British Columbia, Canada. Before she took her life, Amanda posted a video on YouTube in which she used a series of flash cards to share her experience of being blackmailed into exposing her bare top via webcam and being bullied and physically assaulted. The video went viral after her death, resulting in international media attention</a:t>
            </a:r>
            <a:r>
              <a:rPr lang="en-US" dirty="0">
                <a:solidFill>
                  <a:srgbClr val="C00000"/>
                </a:solidFill>
              </a:rPr>
              <a:t>. </a:t>
            </a:r>
            <a:endParaRPr lang="en-US" b="1" dirty="0">
              <a:solidFill>
                <a:srgbClr val="C00000"/>
              </a:solidFill>
            </a:endParaRPr>
          </a:p>
        </p:txBody>
      </p:sp>
      <p:sp>
        <p:nvSpPr>
          <p:cNvPr id="5" name="Rectangle 4"/>
          <p:cNvSpPr/>
          <p:nvPr/>
        </p:nvSpPr>
        <p:spPr>
          <a:xfrm>
            <a:off x="7360920" y="4482740"/>
            <a:ext cx="4572000" cy="738664"/>
          </a:xfrm>
          <a:prstGeom prst="rect">
            <a:avLst/>
          </a:prstGeom>
          <a:solidFill>
            <a:schemeClr val="accent4"/>
          </a:solidFill>
        </p:spPr>
        <p:txBody>
          <a:bodyPr>
            <a:spAutoFit/>
          </a:bodyPr>
          <a:lstStyle/>
          <a:p>
            <a:r>
              <a:rPr lang="en-US" sz="1400" dirty="0"/>
              <a:t>                      Sincerely, Carol Todd (Amanda’s mom) </a:t>
            </a:r>
          </a:p>
          <a:p>
            <a:r>
              <a:rPr lang="en-US" sz="1400" dirty="0"/>
              <a:t>For more information on Amanda’s story, please visit: http://amandatoddlegacy.org</a:t>
            </a:r>
          </a:p>
        </p:txBody>
      </p:sp>
    </p:spTree>
    <p:extLst>
      <p:ext uri="{BB962C8B-B14F-4D97-AF65-F5344CB8AC3E}">
        <p14:creationId xmlns:p14="http://schemas.microsoft.com/office/powerpoint/2010/main" val="94579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2650" y="146621"/>
            <a:ext cx="7886700" cy="1325563"/>
          </a:xfrm>
          <a:effectLst>
            <a:outerShdw blurRad="50800" dist="38100" dir="2700000" algn="tl" rotWithShape="0">
              <a:prstClr val="black">
                <a:alpha val="40000"/>
              </a:prstClr>
            </a:outerShdw>
          </a:effectLst>
        </p:spPr>
        <p:txBody>
          <a:bodyPr>
            <a:normAutofit/>
          </a:bodyPr>
          <a:lstStyle/>
          <a:p>
            <a:pPr algn="ctr"/>
            <a:r>
              <a:rPr lang="en-US" sz="4800" b="1" dirty="0">
                <a:latin typeface="+mn-lt"/>
              </a:rPr>
              <a:t>Amanda Todd</a:t>
            </a:r>
          </a:p>
        </p:txBody>
      </p:sp>
      <p:pic>
        <p:nvPicPr>
          <p:cNvPr id="4" name="Picture 3"/>
          <p:cNvPicPr>
            <a:picLocks noChangeAspect="1"/>
          </p:cNvPicPr>
          <p:nvPr/>
        </p:nvPicPr>
        <p:blipFill rotWithShape="1">
          <a:blip r:embed="rId2"/>
          <a:srcRect l="17619" t="11980" r="43809" b="44456"/>
          <a:stretch/>
        </p:blipFill>
        <p:spPr>
          <a:xfrm>
            <a:off x="2975463" y="1148049"/>
            <a:ext cx="6241073" cy="4237767"/>
          </a:xfrm>
          <a:prstGeom prst="rect">
            <a:avLst/>
          </a:prstGeom>
        </p:spPr>
      </p:pic>
    </p:spTree>
    <p:extLst>
      <p:ext uri="{BB962C8B-B14F-4D97-AF65-F5344CB8AC3E}">
        <p14:creationId xmlns:p14="http://schemas.microsoft.com/office/powerpoint/2010/main" val="1516426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king Back Control(3)">
            <a:hlinkClick r:id="" action="ppaction://media"/>
          </p:cNvPr>
          <p:cNvPicPr>
            <a:picLocks noGrp="1" noChangeAspect="1"/>
          </p:cNvPicPr>
          <p:nvPr>
            <p:ph idx="4294967295"/>
            <a:audioFile r:link="rId2"/>
            <p:extLst>
              <p:ext uri="{DAA4B4D4-6D71-4841-9C94-3DE7FCFB9230}">
                <p14:media xmlns:p14="http://schemas.microsoft.com/office/powerpoint/2010/main" r:embed="rId1"/>
              </p:ext>
            </p:extLst>
          </p:nvPr>
        </p:nvPicPr>
        <p:blipFill>
          <a:blip r:embed="rId4"/>
          <a:stretch>
            <a:fillRect/>
          </a:stretch>
        </p:blipFill>
        <p:spPr>
          <a:xfrm>
            <a:off x="0" y="3557588"/>
            <a:ext cx="609600" cy="609600"/>
          </a:xfrm>
        </p:spPr>
      </p:pic>
      <p:sp>
        <p:nvSpPr>
          <p:cNvPr id="6" name="Title 1">
            <a:extLst>
              <a:ext uri="{FF2B5EF4-FFF2-40B4-BE49-F238E27FC236}">
                <a16:creationId xmlns:a16="http://schemas.microsoft.com/office/drawing/2014/main" id="{AE0FC780-6791-483A-9C43-63EA4A30CE75}"/>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pic>
        <p:nvPicPr>
          <p:cNvPr id="7" name="Picture 6">
            <a:extLst>
              <a:ext uri="{FF2B5EF4-FFF2-40B4-BE49-F238E27FC236}">
                <a16:creationId xmlns:a16="http://schemas.microsoft.com/office/drawing/2014/main" id="{0DE3CA21-B20E-4FBA-9CC1-3E563A7857CE}"/>
              </a:ext>
            </a:extLst>
          </p:cNvPr>
          <p:cNvPicPr>
            <a:picLocks noChangeAspect="1"/>
          </p:cNvPicPr>
          <p:nvPr/>
        </p:nvPicPr>
        <p:blipFill rotWithShape="1">
          <a:blip r:embed="rId5"/>
          <a:srcRect l="17619" t="11980" r="43809" b="44456"/>
          <a:stretch/>
        </p:blipFill>
        <p:spPr>
          <a:xfrm>
            <a:off x="2975463" y="1148049"/>
            <a:ext cx="6241073" cy="4237767"/>
          </a:xfrm>
          <a:prstGeom prst="rect">
            <a:avLst/>
          </a:prstGeom>
        </p:spPr>
      </p:pic>
    </p:spTree>
    <p:extLst>
      <p:ext uri="{BB962C8B-B14F-4D97-AF65-F5344CB8AC3E}">
        <p14:creationId xmlns:p14="http://schemas.microsoft.com/office/powerpoint/2010/main" val="3725293082"/>
      </p:ext>
    </p:extLst>
  </p:cSld>
  <p:clrMapOvr>
    <a:masterClrMapping/>
  </p:clrMapOvr>
  <mc:AlternateContent xmlns:mc="http://schemas.openxmlformats.org/markup-compatibility/2006" xmlns:p14="http://schemas.microsoft.com/office/powerpoint/2010/main">
    <mc:Choice Requires="p14">
      <p:transition p14:dur="100" advClick="0" advTm="4000">
        <p:cut/>
      </p:transition>
    </mc:Choice>
    <mc:Fallback xmlns="">
      <p:transition advClick="0"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12">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96" t="11980" r="44285" b="44456"/>
          <a:stretch/>
        </p:blipFill>
        <p:spPr>
          <a:xfrm>
            <a:off x="2975462" y="1148049"/>
            <a:ext cx="6241074" cy="4345052"/>
          </a:xfrm>
          <a:prstGeom prst="rect">
            <a:avLst/>
          </a:prstGeom>
        </p:spPr>
      </p:pic>
      <p:sp>
        <p:nvSpPr>
          <p:cNvPr id="3" name="Title 1">
            <a:extLst>
              <a:ext uri="{FF2B5EF4-FFF2-40B4-BE49-F238E27FC236}">
                <a16:creationId xmlns:a16="http://schemas.microsoft.com/office/drawing/2014/main" id="{3EFDA081-CC0E-4A6C-96A2-8FC8325D2473}"/>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1427542586"/>
      </p:ext>
    </p:extLst>
  </p:cSld>
  <p:clrMapOvr>
    <a:masterClrMapping/>
  </p:clrMapOvr>
  <mc:AlternateContent xmlns:mc="http://schemas.openxmlformats.org/markup-compatibility/2006" xmlns:p14="http://schemas.microsoft.com/office/powerpoint/2010/main">
    <mc:Choice Requires="p14">
      <p:transition p14:dur="100" advClick="0" advTm="4000">
        <p:cut/>
      </p:transition>
    </mc:Choice>
    <mc:Fallback xmlns="">
      <p:transition advClick="0" advTm="400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096" t="12772" r="44285" b="44455"/>
          <a:stretch/>
        </p:blipFill>
        <p:spPr>
          <a:xfrm>
            <a:off x="2975463" y="1148049"/>
            <a:ext cx="6241073" cy="4266051"/>
          </a:xfrm>
          <a:prstGeom prst="rect">
            <a:avLst/>
          </a:prstGeom>
        </p:spPr>
      </p:pic>
      <p:sp>
        <p:nvSpPr>
          <p:cNvPr id="3" name="Title 1">
            <a:extLst>
              <a:ext uri="{FF2B5EF4-FFF2-40B4-BE49-F238E27FC236}">
                <a16:creationId xmlns:a16="http://schemas.microsoft.com/office/drawing/2014/main" id="{5BD7848C-0868-4832-A078-802CF89F033B}"/>
              </a:ext>
            </a:extLst>
          </p:cNvPr>
          <p:cNvSpPr txBox="1">
            <a:spLocks/>
          </p:cNvSpPr>
          <p:nvPr/>
        </p:nvSpPr>
        <p:spPr>
          <a:xfrm>
            <a:off x="2152650" y="146621"/>
            <a:ext cx="78867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Amanda Todd</a:t>
            </a:r>
            <a:endParaRPr lang="en-US" sz="4800" b="1" dirty="0">
              <a:latin typeface="+mn-lt"/>
            </a:endParaRPr>
          </a:p>
        </p:txBody>
      </p:sp>
    </p:spTree>
    <p:extLst>
      <p:ext uri="{BB962C8B-B14F-4D97-AF65-F5344CB8AC3E}">
        <p14:creationId xmlns:p14="http://schemas.microsoft.com/office/powerpoint/2010/main" val="2503426170"/>
      </p:ext>
    </p:extLst>
  </p:cSld>
  <p:clrMapOvr>
    <a:masterClrMapping/>
  </p:clrMapOvr>
  <mc:AlternateContent xmlns:mc="http://schemas.openxmlformats.org/markup-compatibility/2006" xmlns:p14="http://schemas.microsoft.com/office/powerpoint/2010/main">
    <mc:Choice Requires="p14">
      <p:transition p14:dur="100" advClick="0" advTm="4000">
        <p:cut/>
      </p:transition>
    </mc:Choice>
    <mc:Fallback xmlns="">
      <p:transition advClick="0" advTm="4000">
        <p:cu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21015</TotalTime>
  <Words>1296</Words>
  <Application>Microsoft Office PowerPoint</Application>
  <PresentationFormat>Widescreen</PresentationFormat>
  <Paragraphs>132</Paragraphs>
  <Slides>40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BerlingLT-Roman</vt:lpstr>
      <vt:lpstr>Calibri</vt:lpstr>
      <vt:lpstr>Calibri Light</vt:lpstr>
      <vt:lpstr>Calisto MT</vt:lpstr>
      <vt:lpstr>Office Theme</vt:lpstr>
      <vt:lpstr>PowerPoint Presentation</vt:lpstr>
      <vt:lpstr>PowerPoint Presentation</vt:lpstr>
      <vt:lpstr>PowerPoint Presentation</vt:lpstr>
      <vt:lpstr>PowerPoint Presentation</vt:lpstr>
      <vt:lpstr>PowerPoint Presentation</vt:lpstr>
      <vt:lpstr>Amanda Todd</vt:lpstr>
      <vt:lpstr>PowerPoint Presentation</vt:lpstr>
      <vt:lpstr>PowerPoint Presentation</vt:lpstr>
      <vt:lpstr>PowerPoint Presentation</vt:lpstr>
      <vt:lpstr>PowerPoint Presentation</vt:lpstr>
      <vt:lpstr> Was asked show  something risky…</vt:lpstr>
      <vt:lpstr>PowerPoint Presentation</vt:lpstr>
      <vt:lpstr>PowerPoint Presentation</vt:lpstr>
      <vt:lpstr>4 a.m. a Knock at the  Door of My House…</vt:lpstr>
      <vt:lpstr>PowerPoint Presentation</vt:lpstr>
      <vt:lpstr>Then</vt:lpstr>
      <vt:lpstr>PowerPoint Presentation</vt:lpstr>
      <vt:lpstr>PowerPoint Presentation</vt:lpstr>
      <vt:lpstr>PowerPoint Presentation</vt:lpstr>
      <vt:lpstr>PowerPoint Presentation</vt:lpstr>
      <vt:lpstr>Why?</vt:lpstr>
      <vt:lpstr>Think about the Consequences…</vt:lpstr>
      <vt:lpstr>PowerPoint Presentation</vt:lpstr>
      <vt:lpstr>PowerPoint Presentation</vt:lpstr>
      <vt:lpstr>PowerPoint Presentation</vt:lpstr>
      <vt:lpstr>PowerPoint Presentation</vt:lpstr>
      <vt:lpstr>Sexting Laws in Kentucky</vt:lpstr>
      <vt:lpstr>KY Pornography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 Responsible Staff  Educational Program Look Like?</vt:lpstr>
      <vt:lpstr>PowerPoint Presentation</vt:lpstr>
      <vt:lpstr>PowerPoint Presentation</vt:lpstr>
      <vt:lpstr>PowerPoint Presentation</vt:lpstr>
    </vt:vector>
  </TitlesOfParts>
  <Company>Murray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Abanathy</dc:creator>
  <cp:lastModifiedBy>Elizabeth Abanathy</cp:lastModifiedBy>
  <cp:revision>78</cp:revision>
  <dcterms:created xsi:type="dcterms:W3CDTF">2018-05-24T15:01:22Z</dcterms:created>
  <dcterms:modified xsi:type="dcterms:W3CDTF">2023-05-15T18:53:33Z</dcterms:modified>
</cp:coreProperties>
</file>